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21"/>
  </p:notesMasterIdLst>
  <p:sldIdLst>
    <p:sldId id="257" r:id="rId3"/>
    <p:sldId id="258" r:id="rId4"/>
    <p:sldId id="263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</p:sldIdLst>
  <p:sldSz cx="12192000" cy="6858000"/>
  <p:notesSz cx="6858000" cy="9144000"/>
  <p:defaultTextStyle>
    <a:defPPr>
      <a:defRPr lang="gl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CB1E1-3443-BC17-A223-11E66BB136BA}" v="5193" dt="2023-06-06T18:59:21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cabecei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3" name="Marcador de posición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5253-7FC1-448B-BDAE-C55549D4E9B4}" type="datetimeFigureOut">
              <a:t>06/06/2023</a:t>
            </a:fld>
            <a:endParaRPr lang="gl-ES"/>
          </a:p>
        </p:txBody>
      </p:sp>
      <p:sp>
        <p:nvSpPr>
          <p:cNvPr id="4" name="Marcador de posición de imax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gl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l-ES"/>
              <a:t>Preme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1D014-B6E3-4029-BAF6-34DA8A243F28}" type="slidenum"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86081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4089B-D706-724A-A3E7-1B502015EB4A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72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gl-ES"/>
              <a:t>Prema para editar o estilo do subtítulo do padrón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65248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54735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59098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08587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65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4488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9339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955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4058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53321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1698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x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289221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2015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9612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4144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blipFill dpi="0" rotWithShape="1">
          <a:blip r:embed="rId2">
            <a:lum/>
          </a:blip>
          <a:srcRect/>
          <a:stretch>
            <a:fillRect t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95090361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bg>
      <p:bgPr>
        <a:blipFill dpi="0" rotWithShape="1">
          <a:blip r:embed="rId2">
            <a:lum/>
          </a:blip>
          <a:srcRect/>
          <a:stretch>
            <a:fillRect t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525" y="596132"/>
            <a:ext cx="899106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651"/>
                </a:solidFill>
              </a:defRPr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8036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bg>
      <p:bgPr>
        <a:blipFill dpi="0" rotWithShape="1">
          <a:blip r:embed="rId2">
            <a:lum/>
          </a:blip>
          <a:srcRect/>
          <a:stretch>
            <a:fillRect t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991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004651"/>
                </a:solidFill>
              </a:defRPr>
            </a:lvl1pPr>
          </a:lstStyle>
          <a:p>
            <a:r>
              <a:rPr lang="es-ES_tradnl" err="1"/>
              <a:t>Index</a:t>
            </a:r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idx="10" hasCustomPrompt="1"/>
          </p:nvPr>
        </p:nvSpPr>
        <p:spPr>
          <a:xfrm>
            <a:off x="838200" y="12572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4651"/>
                </a:solidFill>
              </a:defRPr>
            </a:lvl1pPr>
            <a:lvl2pPr>
              <a:defRPr>
                <a:solidFill>
                  <a:srgbClr val="004651"/>
                </a:solidFill>
              </a:defRPr>
            </a:lvl2pPr>
            <a:lvl3pPr>
              <a:defRPr>
                <a:solidFill>
                  <a:srgbClr val="004651"/>
                </a:solidFill>
              </a:defRPr>
            </a:lvl3pPr>
            <a:lvl4pPr>
              <a:defRPr>
                <a:solidFill>
                  <a:srgbClr val="004651"/>
                </a:solidFill>
              </a:defRPr>
            </a:lvl4pPr>
            <a:lvl5pPr>
              <a:defRPr>
                <a:solidFill>
                  <a:srgbClr val="004651"/>
                </a:solidFill>
              </a:defRPr>
            </a:lvl5pPr>
          </a:lstStyle>
          <a:p>
            <a:pPr algn="justLow">
              <a:lnSpc>
                <a:spcPct val="80000"/>
              </a:lnSpc>
            </a:pPr>
            <a:r>
              <a:rPr lang="en-US" altLang="es-ES" sz="2600">
                <a:solidFill>
                  <a:schemeClr val="tx2">
                    <a:lumMod val="75000"/>
                  </a:schemeClr>
                </a:solidFill>
              </a:rPr>
              <a:t>1.	Objective of the WP and partners involved</a:t>
            </a:r>
          </a:p>
          <a:p>
            <a:pPr algn="justLow">
              <a:lnSpc>
                <a:spcPct val="80000"/>
              </a:lnSpc>
              <a:buFont typeface="Arial" panose="020B0604020202020204" pitchFamily="34" charset="0"/>
              <a:buAutoNum type="arabicPeriod" startAt="2"/>
            </a:pPr>
            <a:r>
              <a:rPr lang="en-US" altLang="es-ES" sz="2600">
                <a:solidFill>
                  <a:schemeClr val="tx2">
                    <a:lumMod val="75000"/>
                  </a:schemeClr>
                </a:solidFill>
              </a:rPr>
              <a:t>     Actions</a:t>
            </a:r>
            <a:r>
              <a:rPr lang="en-US" altLang="es-ES" sz="220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 algn="justLow">
              <a:lnSpc>
                <a:spcPct val="80000"/>
              </a:lnSpc>
              <a:buFont typeface="Arial" panose="020B0604020202020204" pitchFamily="34" charset="0"/>
              <a:buAutoNum type="alphaLcPeriod"/>
            </a:pPr>
            <a:r>
              <a:rPr lang="en-US" altLang="es-ES" sz="2400">
                <a:solidFill>
                  <a:schemeClr val="tx2">
                    <a:lumMod val="75000"/>
                  </a:schemeClr>
                </a:solidFill>
              </a:rPr>
              <a:t>Actions overview</a:t>
            </a:r>
          </a:p>
          <a:p>
            <a:pPr lvl="1" algn="justLow">
              <a:lnSpc>
                <a:spcPct val="80000"/>
              </a:lnSpc>
              <a:buFont typeface="Arial" panose="020B0604020202020204" pitchFamily="34" charset="0"/>
              <a:buAutoNum type="alphaLcPeriod"/>
            </a:pPr>
            <a:r>
              <a:rPr lang="en-US" altLang="es-ES" sz="2400">
                <a:solidFill>
                  <a:schemeClr val="tx2">
                    <a:lumMod val="75000"/>
                  </a:schemeClr>
                </a:solidFill>
              </a:rPr>
              <a:t>Actions factsheets</a:t>
            </a:r>
          </a:p>
          <a:p>
            <a:pPr lvl="2" algn="justLow">
              <a:lnSpc>
                <a:spcPct val="80000"/>
              </a:lnSpc>
              <a:buFont typeface="+mj-lt"/>
              <a:buAutoNum type="alphaLcPeriod"/>
            </a:pPr>
            <a:r>
              <a:rPr lang="en-US" altLang="es-ES" sz="2000">
                <a:solidFill>
                  <a:schemeClr val="tx2">
                    <a:lumMod val="75000"/>
                  </a:schemeClr>
                </a:solidFill>
              </a:rPr>
              <a:t>Brief description</a:t>
            </a:r>
          </a:p>
          <a:p>
            <a:pPr lvl="2" algn="justLow">
              <a:lnSpc>
                <a:spcPct val="80000"/>
              </a:lnSpc>
              <a:buFont typeface="+mj-lt"/>
              <a:buAutoNum type="alphaLcPeriod"/>
            </a:pPr>
            <a:r>
              <a:rPr lang="en-US" altLang="es-ES" sz="2000">
                <a:solidFill>
                  <a:schemeClr val="tx2">
                    <a:lumMod val="75000"/>
                  </a:schemeClr>
                </a:solidFill>
              </a:rPr>
              <a:t>Sub-actions breakdown</a:t>
            </a:r>
          </a:p>
          <a:p>
            <a:pPr lvl="2" algn="justLow">
              <a:lnSpc>
                <a:spcPct val="80000"/>
              </a:lnSpc>
              <a:buFont typeface="+mj-lt"/>
              <a:buAutoNum type="alphaLcPeriod"/>
            </a:pPr>
            <a:r>
              <a:rPr lang="en-US" altLang="es-ES" sz="2000">
                <a:solidFill>
                  <a:schemeClr val="tx2">
                    <a:lumMod val="75000"/>
                  </a:schemeClr>
                </a:solidFill>
              </a:rPr>
              <a:t>Partner(s) in charge</a:t>
            </a:r>
          </a:p>
          <a:p>
            <a:pPr lvl="2" algn="justLow">
              <a:lnSpc>
                <a:spcPct val="80000"/>
              </a:lnSpc>
              <a:buFont typeface="+mj-lt"/>
              <a:buAutoNum type="alphaLcPeriod"/>
            </a:pPr>
            <a:r>
              <a:rPr lang="en-US" altLang="es-ES" sz="2000">
                <a:solidFill>
                  <a:schemeClr val="tx2">
                    <a:lumMod val="75000"/>
                  </a:schemeClr>
                </a:solidFill>
              </a:rPr>
              <a:t>Relation with other actions or WP (if any)</a:t>
            </a:r>
          </a:p>
          <a:p>
            <a:pPr lvl="2" algn="justLow">
              <a:lnSpc>
                <a:spcPct val="80000"/>
              </a:lnSpc>
              <a:buFont typeface="+mj-lt"/>
              <a:buAutoNum type="alphaLcPeriod"/>
            </a:pPr>
            <a:r>
              <a:rPr lang="en-US" altLang="es-ES" sz="2000">
                <a:solidFill>
                  <a:schemeClr val="tx2">
                    <a:lumMod val="75000"/>
                  </a:schemeClr>
                </a:solidFill>
              </a:rPr>
              <a:t>Deliverable(s) &amp; deadlines</a:t>
            </a:r>
          </a:p>
          <a:p>
            <a:pPr algn="justLow">
              <a:lnSpc>
                <a:spcPct val="80000"/>
              </a:lnSpc>
            </a:pPr>
            <a:r>
              <a:rPr lang="en-US" altLang="es-ES" sz="2600">
                <a:solidFill>
                  <a:schemeClr val="tx2">
                    <a:lumMod val="75000"/>
                  </a:schemeClr>
                </a:solidFill>
              </a:rPr>
              <a:t>3.	Key actions for November 2017 - May 2018</a:t>
            </a:r>
          </a:p>
        </p:txBody>
      </p:sp>
    </p:spTree>
    <p:extLst>
      <p:ext uri="{BB962C8B-B14F-4D97-AF65-F5344CB8AC3E}">
        <p14:creationId xmlns:p14="http://schemas.microsoft.com/office/powerpoint/2010/main" val="237121157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ceira d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l-ES"/>
              <a:t>Prema para editar estilos do texto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418060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s obxe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cont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cont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98344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l-ES"/>
              <a:t>Prema para editar estilos do texto</a:t>
            </a:r>
          </a:p>
        </p:txBody>
      </p:sp>
      <p:sp>
        <p:nvSpPr>
          <p:cNvPr id="4" name="Marcador de posición de cont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l-ES"/>
              <a:t>Prema para editar estilos do texto</a:t>
            </a:r>
          </a:p>
        </p:txBody>
      </p:sp>
      <p:sp>
        <p:nvSpPr>
          <p:cNvPr id="6" name="Marcador de posición de cont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7" name="Marcador de posición de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8" name="Marcador de posición de pé de páx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33780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4" name="Marcador de posición de pé de páx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54648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3" name="Marcador de posición de pé de páx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08990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do con l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gl-ES"/>
              <a:t>Prema para editar estilos do texto</a:t>
            </a:r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91351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xe con l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imax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l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gl-ES"/>
              <a:t>Prema para editar estilos do texto</a:t>
            </a:r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47282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/>
              <a:t>Prema para editar o estilo do título do padrón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l-ES"/>
              <a:t>Prema para editar estilos do texto</a:t>
            </a:r>
          </a:p>
          <a:p>
            <a:pPr lvl="1"/>
            <a:r>
              <a:rPr lang="gl-ES"/>
              <a:t>Segundo nivel</a:t>
            </a:r>
          </a:p>
          <a:p>
            <a:pPr lvl="2"/>
            <a:r>
              <a:rPr lang="gl-ES"/>
              <a:t>Terceiro nivel</a:t>
            </a:r>
          </a:p>
          <a:p>
            <a:pPr lvl="3"/>
            <a:r>
              <a:rPr lang="gl-ES"/>
              <a:t>Cuarto nivel</a:t>
            </a:r>
          </a:p>
          <a:p>
            <a:pPr lvl="4"/>
            <a:r>
              <a:rPr lang="gl-ES"/>
              <a:t>Quinto nivel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9F3B-72BA-4A50-9678-EC2EC814594E}" type="datetimeFigureOut">
              <a:rPr lang="gl-ES" smtClean="0"/>
              <a:t>06/06/2023</a:t>
            </a:fld>
            <a:endParaRPr lang="gl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l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F593-7EB0-4F26-A8FC-7DD69C4A4839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243625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l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3">
            <a:extLst>
              <a:ext uri="{FF2B5EF4-FFF2-40B4-BE49-F238E27FC236}">
                <a16:creationId xmlns:a16="http://schemas.microsoft.com/office/drawing/2014/main" id="{B5B87340-913C-D40E-0947-35B1DB57B22F}"/>
              </a:ext>
            </a:extLst>
          </p:cNvPr>
          <p:cNvSpPr txBox="1"/>
          <p:nvPr userDrawn="1"/>
        </p:nvSpPr>
        <p:spPr>
          <a:xfrm>
            <a:off x="0" y="6425030"/>
            <a:ext cx="3924299" cy="44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>
              <a:lnSpc>
                <a:spcPct val="80000"/>
              </a:lnSpc>
              <a:spcBef>
                <a:spcPts val="600"/>
              </a:spcBef>
            </a:pPr>
            <a:r>
              <a:rPr lang="en-US" altLang="es-ES" sz="1100">
                <a:solidFill>
                  <a:schemeClr val="bg1"/>
                </a:solidFill>
              </a:rPr>
              <a:t>6</a:t>
            </a:r>
            <a:r>
              <a:rPr lang="en-US" altLang="es-ES" sz="1100" baseline="30000">
                <a:solidFill>
                  <a:schemeClr val="bg1"/>
                </a:solidFill>
              </a:rPr>
              <a:t>th</a:t>
            </a:r>
            <a:r>
              <a:rPr lang="en-US" altLang="es-ES" sz="1100">
                <a:solidFill>
                  <a:schemeClr val="bg1"/>
                </a:solidFill>
              </a:rPr>
              <a:t> Coordination Meeting</a:t>
            </a:r>
          </a:p>
          <a:p>
            <a:pPr algn="justLow">
              <a:lnSpc>
                <a:spcPct val="80000"/>
              </a:lnSpc>
              <a:spcBef>
                <a:spcPts val="600"/>
              </a:spcBef>
            </a:pPr>
            <a:r>
              <a:rPr lang="en-US" altLang="es-ES" sz="1100">
                <a:solidFill>
                  <a:schemeClr val="bg1"/>
                </a:solidFill>
              </a:rPr>
              <a:t>30</a:t>
            </a:r>
            <a:r>
              <a:rPr lang="en-US" altLang="es-ES" sz="1100" baseline="0">
                <a:solidFill>
                  <a:schemeClr val="bg1"/>
                </a:solidFill>
              </a:rPr>
              <a:t> June</a:t>
            </a:r>
            <a:r>
              <a:rPr lang="en-US" altLang="es-ES" sz="1100">
                <a:solidFill>
                  <a:schemeClr val="bg1"/>
                </a:solidFill>
              </a:rPr>
              <a:t>-</a:t>
            </a:r>
            <a:r>
              <a:rPr lang="en-US" altLang="es-ES" sz="1100" baseline="0">
                <a:solidFill>
                  <a:schemeClr val="bg1"/>
                </a:solidFill>
              </a:rPr>
              <a:t> </a:t>
            </a:r>
            <a:r>
              <a:rPr lang="en-US" altLang="es-ES" sz="1100">
                <a:solidFill>
                  <a:schemeClr val="bg1"/>
                </a:solidFill>
              </a:rPr>
              <a:t>1 July 2020, Online</a:t>
            </a:r>
          </a:p>
        </p:txBody>
      </p:sp>
    </p:spTree>
    <p:extLst>
      <p:ext uri="{BB962C8B-B14F-4D97-AF65-F5344CB8AC3E}">
        <p14:creationId xmlns:p14="http://schemas.microsoft.com/office/powerpoint/2010/main" val="323701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SRXMO~1\AppData\Local\Temp\Rar$DRa0.998\logo_u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5" y="272191"/>
            <a:ext cx="1810540" cy="117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xe 4">
            <a:extLst>
              <a:ext uri="{FF2B5EF4-FFF2-40B4-BE49-F238E27FC236}">
                <a16:creationId xmlns:a16="http://schemas.microsoft.com/office/drawing/2014/main" id="{03E90F28-C4D9-D954-1AA1-C847F010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855" y="5273325"/>
            <a:ext cx="7486859" cy="158467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6381AB7-6908-E779-D81E-F33806AF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66" y="2103437"/>
            <a:ext cx="1109549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err="1"/>
              <a:t>MyCOAST</a:t>
            </a:r>
            <a:r>
              <a:rPr lang="es-ES" b="1" dirty="0"/>
              <a:t> PROYECT:</a:t>
            </a:r>
            <a:br>
              <a:rPr lang="es-ES" dirty="0"/>
            </a:br>
            <a:r>
              <a:rPr lang="es-ES" dirty="0"/>
              <a:t>T90 </a:t>
            </a:r>
            <a:r>
              <a:rPr lang="es-ES" dirty="0" err="1"/>
              <a:t>Program</a:t>
            </a:r>
            <a:r>
              <a:rPr lang="es-ES" dirty="0"/>
              <a:t>: </a:t>
            </a:r>
            <a:r>
              <a:rPr lang="es-ES" dirty="0" err="1"/>
              <a:t>User</a:t>
            </a:r>
            <a:r>
              <a:rPr lang="es-ES" dirty="0"/>
              <a:t> Guide 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D3F59E4-83A9-CDD1-5643-1B5C4C471DEE}"/>
              </a:ext>
            </a:extLst>
          </p:cNvPr>
          <p:cNvCxnSpPr/>
          <p:nvPr/>
        </p:nvCxnSpPr>
        <p:spPr>
          <a:xfrm>
            <a:off x="1935182" y="3564610"/>
            <a:ext cx="85860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55158D-64C3-C231-BBC9-9FA3AA2CE47E}"/>
              </a:ext>
            </a:extLst>
          </p:cNvPr>
          <p:cNvSpPr txBox="1"/>
          <p:nvPr/>
        </p:nvSpPr>
        <p:spPr>
          <a:xfrm>
            <a:off x="4531147" y="3700221"/>
            <a:ext cx="3394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Sara </a:t>
            </a:r>
            <a:r>
              <a:rPr lang="es-ES" sz="2000" dirty="0" err="1"/>
              <a:t>Cloux</a:t>
            </a:r>
            <a:r>
              <a:rPr lang="es-ES" sz="2000" dirty="0"/>
              <a:t> González</a:t>
            </a:r>
          </a:p>
          <a:p>
            <a:pPr algn="ctr"/>
            <a:r>
              <a:rPr lang="es-ES" sz="2000" dirty="0" err="1"/>
              <a:t>Jose</a:t>
            </a:r>
            <a:r>
              <a:rPr lang="es-ES" sz="2000" dirty="0"/>
              <a:t> A. </a:t>
            </a:r>
            <a:r>
              <a:rPr lang="es-ES" sz="2000" dirty="0" err="1"/>
              <a:t>Moares</a:t>
            </a:r>
            <a:r>
              <a:rPr lang="es-ES" sz="2000" dirty="0"/>
              <a:t> Guedes</a:t>
            </a:r>
          </a:p>
          <a:p>
            <a:pPr algn="ctr"/>
            <a:r>
              <a:rPr lang="es-ES" sz="2000" dirty="0"/>
              <a:t>Vicente Pérez Muñuzuri</a:t>
            </a:r>
          </a:p>
        </p:txBody>
      </p:sp>
    </p:spTree>
    <p:extLst>
      <p:ext uri="{BB962C8B-B14F-4D97-AF65-F5344CB8AC3E}">
        <p14:creationId xmlns:p14="http://schemas.microsoft.com/office/powerpoint/2010/main" val="36851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528569" y="3426317"/>
            <a:ext cx="32572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Finally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maps</a:t>
            </a:r>
            <a:r>
              <a:rPr lang="gl-ES" sz="2400" dirty="0">
                <a:ea typeface="+mn-lt"/>
                <a:cs typeface="+mn-lt"/>
              </a:rPr>
              <a:t> are </a:t>
            </a:r>
            <a:r>
              <a:rPr lang="gl-ES" sz="2400" dirty="0" err="1">
                <a:ea typeface="+mn-lt"/>
                <a:cs typeface="+mn-lt"/>
              </a:rPr>
              <a:t>created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and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end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of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process</a:t>
            </a:r>
            <a:r>
              <a:rPr lang="gl-ES" sz="2400" dirty="0">
                <a:ea typeface="+mn-lt"/>
                <a:cs typeface="+mn-lt"/>
              </a:rPr>
              <a:t> a final </a:t>
            </a:r>
            <a:r>
              <a:rPr lang="gl-ES" sz="2400" dirty="0" err="1">
                <a:ea typeface="+mn-lt"/>
                <a:cs typeface="+mn-lt"/>
              </a:rPr>
              <a:t>map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and</a:t>
            </a:r>
            <a:r>
              <a:rPr lang="gl-ES" sz="2400" dirty="0">
                <a:ea typeface="+mn-lt"/>
                <a:cs typeface="+mn-lt"/>
              </a:rPr>
              <a:t> a </a:t>
            </a:r>
            <a:r>
              <a:rPr lang="gl-ES" sz="2400" dirty="0" err="1">
                <a:ea typeface="+mn-lt"/>
                <a:cs typeface="+mn-lt"/>
              </a:rPr>
              <a:t>gift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will</a:t>
            </a:r>
            <a:r>
              <a:rPr lang="gl-ES" sz="2400" dirty="0">
                <a:ea typeface="+mn-lt"/>
                <a:cs typeface="+mn-lt"/>
              </a:rPr>
              <a:t> be </a:t>
            </a:r>
            <a:r>
              <a:rPr lang="gl-ES" sz="2400" dirty="0" err="1">
                <a:ea typeface="+mn-lt"/>
                <a:cs typeface="+mn-lt"/>
              </a:rPr>
              <a:t>displayed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screen</a:t>
            </a:r>
            <a:r>
              <a:rPr lang="gl-E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Imaxe 5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DCBFA22B-34D0-DCD7-889F-1433B8AA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80" t="35282" b="10081"/>
          <a:stretch/>
        </p:blipFill>
        <p:spPr>
          <a:xfrm>
            <a:off x="4359500" y="468067"/>
            <a:ext cx="7236503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  <a:r>
              <a:rPr lang="en-US" dirty="0">
                <a:solidFill>
                  <a:srgbClr val="FFFFFF"/>
                </a:solidFill>
              </a:rPr>
              <a:t>.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Results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528569" y="3426317"/>
            <a:ext cx="32572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gl-ES" sz="2400">
              <a:ea typeface="+mn-lt"/>
              <a:cs typeface="+mn-lt"/>
            </a:endParaRPr>
          </a:p>
        </p:txBody>
      </p:sp>
      <p:pic>
        <p:nvPicPr>
          <p:cNvPr id="3" name="Imaxe 4" descr="Unha imaxe na que se mostra mapa&#10;&#10;Descrición xerada automaticamente">
            <a:extLst>
              <a:ext uri="{FF2B5EF4-FFF2-40B4-BE49-F238E27FC236}">
                <a16:creationId xmlns:a16="http://schemas.microsoft.com/office/drawing/2014/main" id="{3E8F87BD-31F1-C18C-1E56-5E4E17D0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58" y="6679"/>
            <a:ext cx="7959142" cy="5084529"/>
          </a:xfrm>
          <a:prstGeom prst="rect">
            <a:avLst/>
          </a:prstGeom>
        </p:spPr>
      </p:pic>
      <p:sp>
        <p:nvSpPr>
          <p:cNvPr id="4" name="Caixa de texto 3">
            <a:extLst>
              <a:ext uri="{FF2B5EF4-FFF2-40B4-BE49-F238E27FC236}">
                <a16:creationId xmlns:a16="http://schemas.microsoft.com/office/drawing/2014/main" id="{4C23CF4B-50D7-8510-F080-3A9157B2C187}"/>
              </a:ext>
            </a:extLst>
          </p:cNvPr>
          <p:cNvSpPr txBox="1"/>
          <p:nvPr/>
        </p:nvSpPr>
        <p:spPr>
          <a:xfrm>
            <a:off x="684190" y="3649014"/>
            <a:ext cx="32733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dirty="0" err="1">
                <a:ea typeface="+mn-lt"/>
                <a:cs typeface="+mn-lt"/>
              </a:rPr>
              <a:t>This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would</a:t>
            </a:r>
            <a:r>
              <a:rPr lang="gl-ES" dirty="0">
                <a:ea typeface="+mn-lt"/>
                <a:cs typeface="+mn-lt"/>
              </a:rPr>
              <a:t> be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main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product</a:t>
            </a:r>
            <a:r>
              <a:rPr lang="gl-ES" dirty="0">
                <a:ea typeface="+mn-lt"/>
                <a:cs typeface="+mn-lt"/>
              </a:rPr>
              <a:t>.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positions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barriers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during</a:t>
            </a:r>
            <a:r>
              <a:rPr lang="gl-ES" dirty="0">
                <a:ea typeface="+mn-lt"/>
                <a:cs typeface="+mn-lt"/>
              </a:rPr>
              <a:t> T90 are </a:t>
            </a:r>
            <a:r>
              <a:rPr lang="gl-ES" dirty="0" err="1">
                <a:ea typeface="+mn-lt"/>
                <a:cs typeface="+mn-lt"/>
              </a:rPr>
              <a:t>shown</a:t>
            </a:r>
            <a:r>
              <a:rPr lang="gl-ES" dirty="0">
                <a:ea typeface="+mn-lt"/>
                <a:cs typeface="+mn-lt"/>
              </a:rPr>
              <a:t>.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reddest</a:t>
            </a:r>
            <a:r>
              <a:rPr lang="gl-ES" dirty="0">
                <a:ea typeface="+mn-lt"/>
                <a:cs typeface="+mn-lt"/>
              </a:rPr>
              <a:t> areas </a:t>
            </a:r>
            <a:r>
              <a:rPr lang="gl-ES" dirty="0" err="1">
                <a:ea typeface="+mn-lt"/>
                <a:cs typeface="+mn-lt"/>
              </a:rPr>
              <a:t>would</a:t>
            </a:r>
            <a:r>
              <a:rPr lang="gl-ES" dirty="0">
                <a:ea typeface="+mn-lt"/>
                <a:cs typeface="+mn-lt"/>
              </a:rPr>
              <a:t> be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areas </a:t>
            </a:r>
            <a:r>
              <a:rPr lang="gl-ES" dirty="0" err="1">
                <a:ea typeface="+mn-lt"/>
                <a:cs typeface="+mn-lt"/>
              </a:rPr>
              <a:t>that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spill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could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not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pass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through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therefore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affected</a:t>
            </a:r>
            <a:r>
              <a:rPr lang="gl-ES" dirty="0">
                <a:ea typeface="+mn-lt"/>
                <a:cs typeface="+mn-lt"/>
              </a:rPr>
              <a:t> areas </a:t>
            </a:r>
            <a:r>
              <a:rPr lang="gl-ES" dirty="0" err="1">
                <a:ea typeface="+mn-lt"/>
                <a:cs typeface="+mn-lt"/>
              </a:rPr>
              <a:t>would</a:t>
            </a:r>
            <a:r>
              <a:rPr lang="gl-ES" dirty="0">
                <a:ea typeface="+mn-lt"/>
                <a:cs typeface="+mn-lt"/>
              </a:rPr>
              <a:t> be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bluest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ones</a:t>
            </a:r>
            <a:r>
              <a:rPr lang="gl-ES" dirty="0">
                <a:ea typeface="+mn-lt"/>
                <a:cs typeface="+mn-lt"/>
              </a:rPr>
              <a:t>.</a:t>
            </a:r>
          </a:p>
        </p:txBody>
      </p:sp>
      <p:sp>
        <p:nvSpPr>
          <p:cNvPr id="5" name="Caixa de texto 4">
            <a:extLst>
              <a:ext uri="{FF2B5EF4-FFF2-40B4-BE49-F238E27FC236}">
                <a16:creationId xmlns:a16="http://schemas.microsoft.com/office/drawing/2014/main" id="{E2D78F59-207D-F9B0-3EEA-710A86DCE227}"/>
              </a:ext>
            </a:extLst>
          </p:cNvPr>
          <p:cNvSpPr txBox="1"/>
          <p:nvPr/>
        </p:nvSpPr>
        <p:spPr>
          <a:xfrm>
            <a:off x="4292957" y="5097887"/>
            <a:ext cx="72041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star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indicates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position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discharge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entered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by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user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and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orange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dots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correspond</a:t>
            </a:r>
            <a:r>
              <a:rPr lang="gl-ES" dirty="0">
                <a:ea typeface="+mn-lt"/>
                <a:cs typeface="+mn-lt"/>
              </a:rPr>
              <a:t> to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positions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WWTP </a:t>
            </a:r>
            <a:r>
              <a:rPr lang="gl-ES" dirty="0" err="1">
                <a:ea typeface="+mn-lt"/>
                <a:cs typeface="+mn-lt"/>
              </a:rPr>
              <a:t>discharge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points</a:t>
            </a:r>
            <a:r>
              <a:rPr lang="gl-ES" dirty="0">
                <a:ea typeface="+mn-lt"/>
                <a:cs typeface="+mn-lt"/>
              </a:rPr>
              <a:t> (data </a:t>
            </a:r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excel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'</a:t>
            </a:r>
            <a:r>
              <a:rPr lang="gl-ES" dirty="0" err="1">
                <a:ea typeface="+mn-lt"/>
                <a:cs typeface="+mn-lt"/>
              </a:rPr>
              <a:t>common</a:t>
            </a:r>
            <a:r>
              <a:rPr lang="gl-ES" dirty="0">
                <a:ea typeface="+mn-lt"/>
                <a:cs typeface="+mn-lt"/>
              </a:rPr>
              <a:t>' </a:t>
            </a:r>
            <a:r>
              <a:rPr lang="gl-ES" dirty="0" err="1">
                <a:ea typeface="+mn-lt"/>
                <a:cs typeface="+mn-lt"/>
              </a:rPr>
              <a:t>folder</a:t>
            </a:r>
            <a:r>
              <a:rPr lang="gl-ES" dirty="0">
                <a:ea typeface="+mn-lt"/>
                <a:cs typeface="+mn-lt"/>
              </a:rPr>
              <a:t>).</a:t>
            </a:r>
            <a:endParaRPr lang="gl-E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575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  <a:r>
              <a:rPr lang="en-US" dirty="0">
                <a:solidFill>
                  <a:srgbClr val="FFFFFF"/>
                </a:solidFill>
              </a:rPr>
              <a:t>.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  <a:cs typeface="Calibri Light"/>
              </a:rPr>
              <a:t>Results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528569" y="3426317"/>
            <a:ext cx="32572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gl-ES" sz="2400">
              <a:ea typeface="+mn-lt"/>
              <a:cs typeface="+mn-lt"/>
            </a:endParaRPr>
          </a:p>
        </p:txBody>
      </p:sp>
      <p:pic>
        <p:nvPicPr>
          <p:cNvPr id="4" name="Imaxe 4" descr="Unha imaxe na que se mostra mapa&#10;&#10;Descrición xerada automaticamente">
            <a:extLst>
              <a:ext uri="{FF2B5EF4-FFF2-40B4-BE49-F238E27FC236}">
                <a16:creationId xmlns:a16="http://schemas.microsoft.com/office/drawing/2014/main" id="{02759231-B5F8-099C-0D4D-56F2FA7E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943251"/>
            <a:ext cx="8087930" cy="5229073"/>
          </a:xfrm>
          <a:prstGeom prst="rect">
            <a:avLst/>
          </a:prstGeom>
        </p:spPr>
      </p:pic>
      <p:sp>
        <p:nvSpPr>
          <p:cNvPr id="3" name="Caixa de texto 2">
            <a:extLst>
              <a:ext uri="{FF2B5EF4-FFF2-40B4-BE49-F238E27FC236}">
                <a16:creationId xmlns:a16="http://schemas.microsoft.com/office/drawing/2014/main" id="{DC20D927-2CEF-ED01-06BD-26666B647EE5}"/>
              </a:ext>
            </a:extLst>
          </p:cNvPr>
          <p:cNvSpPr txBox="1"/>
          <p:nvPr/>
        </p:nvSpPr>
        <p:spPr>
          <a:xfrm>
            <a:off x="791514" y="3555105"/>
            <a:ext cx="27501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addition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this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gift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generated</a:t>
            </a:r>
            <a:r>
              <a:rPr lang="gl-ES" dirty="0">
                <a:ea typeface="+mn-lt"/>
                <a:cs typeface="+mn-lt"/>
              </a:rPr>
              <a:t> to </a:t>
            </a:r>
            <a:r>
              <a:rPr lang="gl-ES" dirty="0" err="1">
                <a:ea typeface="+mn-lt"/>
                <a:cs typeface="+mn-lt"/>
              </a:rPr>
              <a:t>show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how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barriers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evolve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hourly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during</a:t>
            </a:r>
            <a:r>
              <a:rPr lang="gl-ES" dirty="0">
                <a:ea typeface="+mn-lt"/>
                <a:cs typeface="+mn-lt"/>
              </a:rPr>
              <a:t> T90.</a:t>
            </a:r>
          </a:p>
        </p:txBody>
      </p:sp>
    </p:spTree>
    <p:extLst>
      <p:ext uri="{BB962C8B-B14F-4D97-AF65-F5344CB8AC3E}">
        <p14:creationId xmlns:p14="http://schemas.microsoft.com/office/powerpoint/2010/main" val="21809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gl-ES" dirty="0">
                <a:solidFill>
                  <a:srgbClr val="FFFFFF"/>
                </a:solidFill>
                <a:ea typeface="+mj-lt"/>
                <a:cs typeface="+mj-lt"/>
              </a:rPr>
              <a:t>Case 2: </a:t>
            </a:r>
            <a:r>
              <a:rPr lang="gl-ES" dirty="0" err="1">
                <a:solidFill>
                  <a:srgbClr val="FFFFFF"/>
                </a:solidFill>
                <a:ea typeface="+mj-lt"/>
                <a:cs typeface="+mj-lt"/>
              </a:rPr>
              <a:t>Consulting</a:t>
            </a:r>
            <a:br>
              <a:rPr lang="gl-ES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gl-ES" dirty="0">
                <a:solidFill>
                  <a:srgbClr val="FFFFFF"/>
                </a:solidFill>
                <a:ea typeface="+mj-lt"/>
                <a:cs typeface="+mj-lt"/>
              </a:rPr>
              <a:t>case</a:t>
            </a:r>
            <a:endParaRPr lang="gl-E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posición de contido 2">
            <a:extLst>
              <a:ext uri="{FF2B5EF4-FFF2-40B4-BE49-F238E27FC236}">
                <a16:creationId xmlns:a16="http://schemas.microsoft.com/office/drawing/2014/main" id="{82072AD1-4B52-4B74-0BC2-6D62EB0D2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dirty="0" err="1">
                <a:ea typeface="+mn-lt"/>
                <a:cs typeface="+mn-lt"/>
              </a:rPr>
              <a:t>Suppose</a:t>
            </a:r>
            <a:r>
              <a:rPr lang="gl-ES" dirty="0">
                <a:ea typeface="+mn-lt"/>
                <a:cs typeface="+mn-lt"/>
              </a:rPr>
              <a:t> a </a:t>
            </a:r>
            <a:r>
              <a:rPr lang="gl-ES" dirty="0" err="1">
                <a:ea typeface="+mn-lt"/>
                <a:cs typeface="+mn-lt"/>
              </a:rPr>
              <a:t>spill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occurs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Ria de Arousa </a:t>
            </a:r>
            <a:r>
              <a:rPr lang="gl-ES" dirty="0" err="1">
                <a:ea typeface="+mn-lt"/>
                <a:cs typeface="+mn-lt"/>
              </a:rPr>
              <a:t>at</a:t>
            </a:r>
            <a:r>
              <a:rPr lang="gl-ES" dirty="0">
                <a:ea typeface="+mn-lt"/>
                <a:cs typeface="+mn-lt"/>
              </a:rPr>
              <a:t> (42.610928, -8.918676) </a:t>
            </a:r>
            <a:r>
              <a:rPr lang="gl-ES" dirty="0" err="1">
                <a:ea typeface="+mn-lt"/>
                <a:cs typeface="+mn-lt"/>
              </a:rPr>
              <a:t>on</a:t>
            </a:r>
            <a:r>
              <a:rPr lang="gl-ES" dirty="0">
                <a:ea typeface="+mn-lt"/>
                <a:cs typeface="+mn-lt"/>
              </a:rPr>
              <a:t> 11/11/2021 </a:t>
            </a:r>
            <a:r>
              <a:rPr lang="gl-ES" dirty="0" err="1">
                <a:ea typeface="+mn-lt"/>
                <a:cs typeface="+mn-lt"/>
              </a:rPr>
              <a:t>at</a:t>
            </a:r>
            <a:r>
              <a:rPr lang="gl-ES" dirty="0">
                <a:ea typeface="+mn-lt"/>
                <a:cs typeface="+mn-lt"/>
              </a:rPr>
              <a:t> 3:00. </a:t>
            </a:r>
            <a:r>
              <a:rPr lang="gl-ES" dirty="0" err="1">
                <a:ea typeface="+mn-lt"/>
                <a:cs typeface="+mn-lt"/>
              </a:rPr>
              <a:t>But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values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variables </a:t>
            </a:r>
            <a:r>
              <a:rPr lang="gl-ES" dirty="0" err="1">
                <a:ea typeface="+mn-lt"/>
                <a:cs typeface="+mn-lt"/>
              </a:rPr>
              <a:t>needed</a:t>
            </a:r>
            <a:r>
              <a:rPr lang="gl-ES" dirty="0">
                <a:ea typeface="+mn-lt"/>
                <a:cs typeface="+mn-lt"/>
              </a:rPr>
              <a:t> to </a:t>
            </a:r>
            <a:r>
              <a:rPr lang="gl-ES" dirty="0" err="1">
                <a:ea typeface="+mn-lt"/>
                <a:cs typeface="+mn-lt"/>
              </a:rPr>
              <a:t>calculate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T90 are </a:t>
            </a:r>
            <a:r>
              <a:rPr lang="gl-ES" dirty="0" err="1">
                <a:ea typeface="+mn-lt"/>
                <a:cs typeface="+mn-lt"/>
              </a:rPr>
              <a:t>not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known</a:t>
            </a:r>
            <a:r>
              <a:rPr lang="gl-ES" dirty="0">
                <a:ea typeface="+mn-lt"/>
                <a:cs typeface="+mn-lt"/>
              </a:rPr>
              <a:t>.</a:t>
            </a:r>
            <a:endParaRPr lang="gl-ES" dirty="0"/>
          </a:p>
          <a:p>
            <a:r>
              <a:rPr lang="gl-ES" dirty="0" err="1">
                <a:ea typeface="+mn-lt"/>
                <a:cs typeface="+mn-lt"/>
              </a:rPr>
              <a:t>It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always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recommended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that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user</a:t>
            </a:r>
            <a:r>
              <a:rPr lang="gl-ES" dirty="0">
                <a:ea typeface="+mn-lt"/>
                <a:cs typeface="+mn-lt"/>
              </a:rPr>
              <a:t> provide </a:t>
            </a:r>
            <a:r>
              <a:rPr lang="gl-ES" dirty="0" err="1">
                <a:ea typeface="+mn-lt"/>
                <a:cs typeface="+mn-lt"/>
              </a:rPr>
              <a:t>their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own</a:t>
            </a:r>
            <a:r>
              <a:rPr lang="gl-ES" dirty="0">
                <a:ea typeface="+mn-lt"/>
                <a:cs typeface="+mn-lt"/>
              </a:rPr>
              <a:t> data </a:t>
            </a:r>
            <a:r>
              <a:rPr lang="gl-ES" dirty="0" err="1">
                <a:ea typeface="+mn-lt"/>
                <a:cs typeface="+mn-lt"/>
              </a:rPr>
              <a:t>if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available</a:t>
            </a:r>
            <a:r>
              <a:rPr lang="gl-ES" dirty="0">
                <a:ea typeface="+mn-lt"/>
                <a:cs typeface="+mn-lt"/>
              </a:rPr>
              <a:t>. </a:t>
            </a:r>
            <a:r>
              <a:rPr lang="gl-ES" dirty="0" err="1">
                <a:ea typeface="+mn-lt"/>
                <a:cs typeface="+mn-lt"/>
              </a:rPr>
              <a:t>This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will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make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much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simpler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and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faster</a:t>
            </a:r>
            <a:r>
              <a:rPr lang="gl-ES" dirty="0">
                <a:ea typeface="+mn-lt"/>
                <a:cs typeface="+mn-lt"/>
              </a:rPr>
              <a:t> to </a:t>
            </a:r>
            <a:r>
              <a:rPr lang="gl-ES" dirty="0" err="1">
                <a:ea typeface="+mn-lt"/>
                <a:cs typeface="+mn-lt"/>
              </a:rPr>
              <a:t>run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program</a:t>
            </a:r>
            <a:r>
              <a:rPr lang="gl-E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74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</a:t>
            </a:r>
            <a:r>
              <a:rPr lang="gl-ES" dirty="0">
                <a:solidFill>
                  <a:srgbClr val="FFFFFF"/>
                </a:solidFill>
              </a:rPr>
              <a:t>2</a:t>
            </a: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gl-ES" dirty="0">
                <a:solidFill>
                  <a:srgbClr val="FFFFFF"/>
                </a:solidFill>
              </a:rPr>
              <a:t> </a:t>
            </a:r>
            <a:br>
              <a:rPr lang="gl-ES" dirty="0">
                <a:solidFill>
                  <a:srgbClr val="FFFFFF"/>
                </a:solidFill>
              </a:rPr>
            </a:br>
            <a:r>
              <a:rPr lang="gl-ES" dirty="0" err="1">
                <a:solidFill>
                  <a:srgbClr val="FFFFFF"/>
                </a:solidFill>
              </a:rPr>
              <a:t>Consulting</a:t>
            </a:r>
            <a:br>
              <a:rPr lang="gl-ES" dirty="0">
                <a:solidFill>
                  <a:srgbClr val="FFFFFF"/>
                </a:solidFill>
                <a:cs typeface="Calibri Light"/>
              </a:rPr>
            </a:b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</a:t>
            </a:r>
            <a:endParaRPr lang="gl-ES" dirty="0"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8725" y="3523058"/>
            <a:ext cx="32437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When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code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run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again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all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downloaded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maps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and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files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will</a:t>
            </a:r>
            <a:r>
              <a:rPr lang="gl-ES" sz="2400" dirty="0">
                <a:ea typeface="+mn-lt"/>
                <a:cs typeface="+mn-lt"/>
              </a:rPr>
              <a:t> be </a:t>
            </a:r>
            <a:r>
              <a:rPr lang="gl-ES" sz="2400" dirty="0" err="1">
                <a:ea typeface="+mn-lt"/>
                <a:cs typeface="+mn-lt"/>
              </a:rPr>
              <a:t>automatically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deleted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avoid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file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reading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errors</a:t>
            </a:r>
            <a:r>
              <a:rPr lang="gl-E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Imaxe 4" descr="Unha imaxe na que se mostra texto, monitor, captura de pantalla, computador&#10;&#10;Descrición xerada automaticamente">
            <a:extLst>
              <a:ext uri="{FF2B5EF4-FFF2-40B4-BE49-F238E27FC236}">
                <a16:creationId xmlns:a16="http://schemas.microsoft.com/office/drawing/2014/main" id="{58D02291-F584-BB5C-1DD9-CAD7A108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1" t="34669" r="1589" b="24764"/>
          <a:stretch/>
        </p:blipFill>
        <p:spPr>
          <a:xfrm>
            <a:off x="4058990" y="772866"/>
            <a:ext cx="7730124" cy="4051578"/>
          </a:xfrm>
          <a:prstGeom prst="rect">
            <a:avLst/>
          </a:prstGeom>
        </p:spPr>
      </p:pic>
      <p:sp>
        <p:nvSpPr>
          <p:cNvPr id="5" name="Caixa de texto 4">
            <a:extLst>
              <a:ext uri="{FF2B5EF4-FFF2-40B4-BE49-F238E27FC236}">
                <a16:creationId xmlns:a16="http://schemas.microsoft.com/office/drawing/2014/main" id="{8A94B1C2-9E0E-8C6A-5D61-1F0255FA99D5}"/>
              </a:ext>
            </a:extLst>
          </p:cNvPr>
          <p:cNvSpPr txBox="1"/>
          <p:nvPr/>
        </p:nvSpPr>
        <p:spPr>
          <a:xfrm>
            <a:off x="4024647" y="5111302"/>
            <a:ext cx="788830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gl-ES" sz="2400" dirty="0">
                <a:ea typeface="Calibri"/>
                <a:cs typeface="Calibri"/>
              </a:rPr>
              <a:t>Introduce </a:t>
            </a:r>
            <a:r>
              <a:rPr lang="gl-ES" sz="2400" dirty="0" err="1">
                <a:ea typeface="Calibri"/>
                <a:cs typeface="Calibri"/>
              </a:rPr>
              <a:t>the</a:t>
            </a:r>
            <a:r>
              <a:rPr lang="gl-ES" sz="2400" dirty="0">
                <a:ea typeface="Calibri"/>
                <a:cs typeface="Calibri"/>
              </a:rPr>
              <a:t> latitude, </a:t>
            </a:r>
            <a:r>
              <a:rPr lang="gl-ES" sz="2400" dirty="0" err="1">
                <a:ea typeface="Calibri"/>
                <a:cs typeface="Calibri"/>
              </a:rPr>
              <a:t>longitude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and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the</a:t>
            </a:r>
            <a:r>
              <a:rPr lang="gl-ES" sz="2400" dirty="0">
                <a:ea typeface="Calibri"/>
                <a:cs typeface="Calibri"/>
              </a:rPr>
              <a:t> date. </a:t>
            </a:r>
            <a:r>
              <a:rPr lang="gl-ES" sz="2400" dirty="0" err="1">
                <a:ea typeface="Calibri"/>
                <a:cs typeface="Calibri"/>
              </a:rPr>
              <a:t>But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then</a:t>
            </a:r>
            <a:r>
              <a:rPr lang="gl-ES" sz="2400" dirty="0">
                <a:ea typeface="Calibri"/>
                <a:cs typeface="Calibri"/>
              </a:rPr>
              <a:t>, </a:t>
            </a:r>
            <a:r>
              <a:rPr lang="gl-ES" sz="2400" dirty="0" err="1">
                <a:ea typeface="Calibri"/>
                <a:cs typeface="Calibri"/>
              </a:rPr>
              <a:t>enter</a:t>
            </a:r>
            <a:r>
              <a:rPr lang="gl-ES" sz="2400" dirty="0">
                <a:ea typeface="Calibri"/>
                <a:cs typeface="Calibri"/>
              </a:rPr>
              <a:t> 'y' to </a:t>
            </a:r>
            <a:r>
              <a:rPr lang="gl-ES" sz="2400" dirty="0" err="1">
                <a:ea typeface="Calibri"/>
                <a:cs typeface="Calibri"/>
              </a:rPr>
              <a:t>the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question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because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we</a:t>
            </a:r>
            <a:r>
              <a:rPr lang="gl-ES" sz="2400" dirty="0">
                <a:ea typeface="Calibri"/>
                <a:cs typeface="Calibri"/>
              </a:rPr>
              <a:t> </a:t>
            </a:r>
            <a:r>
              <a:rPr lang="gl-ES" sz="2400" dirty="0" err="1">
                <a:ea typeface="Calibri"/>
                <a:cs typeface="Calibri"/>
              </a:rPr>
              <a:t>don't</a:t>
            </a:r>
            <a:r>
              <a:rPr lang="gl-ES" sz="2400" dirty="0">
                <a:ea typeface="Calibri"/>
                <a:cs typeface="Calibri"/>
              </a:rPr>
              <a:t> </a:t>
            </a:r>
            <a:r>
              <a:rPr lang="gl-ES" sz="2400" dirty="0" err="1">
                <a:ea typeface="Calibri"/>
                <a:cs typeface="Calibri"/>
              </a:rPr>
              <a:t>know</a:t>
            </a:r>
            <a:r>
              <a:rPr lang="gl-ES" sz="2400" dirty="0">
                <a:ea typeface="Calibri"/>
                <a:cs typeface="Calibri"/>
              </a:rPr>
              <a:t> </a:t>
            </a:r>
            <a:r>
              <a:rPr lang="gl-ES" sz="2400" dirty="0" err="1">
                <a:ea typeface="Calibri"/>
                <a:cs typeface="Calibri"/>
              </a:rPr>
              <a:t>the</a:t>
            </a:r>
            <a:r>
              <a:rPr lang="gl-ES" sz="2400" dirty="0">
                <a:ea typeface="Calibri"/>
                <a:cs typeface="Calibri"/>
              </a:rPr>
              <a:t> data.</a:t>
            </a:r>
            <a:endParaRPr lang="gl-ES" dirty="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9" name="Conector recto de frecha 8">
            <a:extLst>
              <a:ext uri="{FF2B5EF4-FFF2-40B4-BE49-F238E27FC236}">
                <a16:creationId xmlns:a16="http://schemas.microsoft.com/office/drawing/2014/main" id="{A52FE44D-E8F1-9668-EC5C-C768264E066B}"/>
              </a:ext>
            </a:extLst>
          </p:cNvPr>
          <p:cNvCxnSpPr>
            <a:cxnSpLocks/>
          </p:cNvCxnSpPr>
          <p:nvPr/>
        </p:nvCxnSpPr>
        <p:spPr>
          <a:xfrm flipH="1">
            <a:off x="10198190" y="4244928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0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</a:t>
            </a:r>
            <a:r>
              <a:rPr lang="gl-ES" dirty="0">
                <a:solidFill>
                  <a:srgbClr val="FFFFFF"/>
                </a:solidFill>
              </a:rPr>
              <a:t>2</a:t>
            </a: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gl-ES" dirty="0">
                <a:solidFill>
                  <a:srgbClr val="FFFFFF"/>
                </a:solidFill>
              </a:rPr>
              <a:t> </a:t>
            </a:r>
            <a:br>
              <a:rPr lang="gl-ES" dirty="0">
                <a:solidFill>
                  <a:srgbClr val="FFFFFF"/>
                </a:solidFill>
              </a:rPr>
            </a:br>
            <a:r>
              <a:rPr lang="gl-ES" dirty="0" err="1">
                <a:solidFill>
                  <a:srgbClr val="FFFFFF"/>
                </a:solidFill>
              </a:rPr>
              <a:t>Consulting</a:t>
            </a:r>
            <a:br>
              <a:rPr lang="gl-ES" dirty="0">
                <a:solidFill>
                  <a:srgbClr val="FFFFFF"/>
                </a:solidFill>
                <a:cs typeface="Calibri Light"/>
              </a:rPr>
            </a:b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</a:t>
            </a:r>
            <a:endParaRPr lang="gl-ES" dirty="0"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8725" y="3523058"/>
            <a:ext cx="324371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user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asked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choose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whether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obtain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data </a:t>
            </a:r>
            <a:r>
              <a:rPr lang="gl-ES" sz="2400" dirty="0" err="1">
                <a:ea typeface="+mn-lt"/>
                <a:cs typeface="+mn-lt"/>
              </a:rPr>
              <a:t>from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observations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from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models</a:t>
            </a:r>
            <a:r>
              <a:rPr lang="gl-ES" sz="24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user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always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recommended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choose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observations</a:t>
            </a:r>
            <a:r>
              <a:rPr lang="gl-E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6" name="Imaxe 7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AD16657F-0AFA-E9FB-6C1C-1A952092E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5" t="35104" r="1383" b="21063"/>
          <a:stretch/>
        </p:blipFill>
        <p:spPr>
          <a:xfrm>
            <a:off x="4026794" y="1015420"/>
            <a:ext cx="7472538" cy="4248975"/>
          </a:xfrm>
          <a:prstGeom prst="rect">
            <a:avLst/>
          </a:prstGeom>
        </p:spPr>
      </p:pic>
      <p:cxnSp>
        <p:nvCxnSpPr>
          <p:cNvPr id="8" name="Conector recto de frecha 7">
            <a:extLst>
              <a:ext uri="{FF2B5EF4-FFF2-40B4-BE49-F238E27FC236}">
                <a16:creationId xmlns:a16="http://schemas.microsoft.com/office/drawing/2014/main" id="{9859BEFD-A468-04CD-6838-1FF701CF1101}"/>
              </a:ext>
            </a:extLst>
          </p:cNvPr>
          <p:cNvCxnSpPr>
            <a:cxnSpLocks/>
          </p:cNvCxnSpPr>
          <p:nvPr/>
        </p:nvCxnSpPr>
        <p:spPr>
          <a:xfrm flipH="1">
            <a:off x="8738584" y="4781548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1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</a:t>
            </a:r>
            <a:r>
              <a:rPr lang="gl-ES" dirty="0">
                <a:solidFill>
                  <a:srgbClr val="FFFFFF"/>
                </a:solidFill>
              </a:rPr>
              <a:t>2</a:t>
            </a: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gl-ES" dirty="0">
                <a:solidFill>
                  <a:srgbClr val="FFFFFF"/>
                </a:solidFill>
              </a:rPr>
              <a:t> </a:t>
            </a:r>
            <a:br>
              <a:rPr lang="gl-ES" dirty="0">
                <a:solidFill>
                  <a:srgbClr val="FFFFFF"/>
                </a:solidFill>
              </a:rPr>
            </a:br>
            <a:r>
              <a:rPr lang="gl-ES" dirty="0" err="1">
                <a:solidFill>
                  <a:srgbClr val="FFFFFF"/>
                </a:solidFill>
              </a:rPr>
              <a:t>Consulting</a:t>
            </a:r>
            <a:br>
              <a:rPr lang="gl-ES" dirty="0">
                <a:solidFill>
                  <a:srgbClr val="FFFFFF"/>
                </a:solidFill>
                <a:cs typeface="Calibri Light"/>
              </a:rPr>
            </a:b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</a:t>
            </a:r>
            <a:endParaRPr lang="gl-ES" dirty="0"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8725" y="3523058"/>
            <a:ext cx="32437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>
                <a:ea typeface="+mn-lt"/>
                <a:cs typeface="+mn-lt"/>
              </a:rPr>
              <a:t>Once </a:t>
            </a:r>
            <a:r>
              <a:rPr lang="gl-ES" sz="2400" dirty="0" err="1">
                <a:ea typeface="+mn-lt"/>
                <a:cs typeface="+mn-lt"/>
              </a:rPr>
              <a:t>introduced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user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shown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several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direct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links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from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which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consult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data </a:t>
            </a:r>
            <a:r>
              <a:rPr lang="gl-ES" sz="2400" dirty="0" err="1">
                <a:ea typeface="+mn-lt"/>
                <a:cs typeface="+mn-lt"/>
              </a:rPr>
              <a:t>needed</a:t>
            </a:r>
            <a:r>
              <a:rPr lang="gl-ES" sz="2400" dirty="0">
                <a:ea typeface="+mn-lt"/>
                <a:cs typeface="+mn-lt"/>
              </a:rPr>
              <a:t> to be </a:t>
            </a:r>
            <a:r>
              <a:rPr lang="gl-ES" sz="2400" dirty="0" err="1">
                <a:ea typeface="+mn-lt"/>
                <a:cs typeface="+mn-lt"/>
              </a:rPr>
              <a:t>entered</a:t>
            </a:r>
            <a:r>
              <a:rPr lang="gl-ES" sz="2400" dirty="0">
                <a:ea typeface="+mn-lt"/>
                <a:cs typeface="+mn-lt"/>
              </a:rPr>
              <a:t>.</a:t>
            </a:r>
            <a:endParaRPr lang="gl-ES" dirty="0">
              <a:ea typeface="+mn-lt"/>
              <a:cs typeface="+mn-lt"/>
            </a:endParaRPr>
          </a:p>
        </p:txBody>
      </p:sp>
      <p:pic>
        <p:nvPicPr>
          <p:cNvPr id="3" name="Imaxe 3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9494E2BA-DDE3-1B0F-6EDF-2266432D9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31" t="35507" r="1624" b="16485"/>
          <a:stretch/>
        </p:blipFill>
        <p:spPr>
          <a:xfrm>
            <a:off x="4198512" y="328545"/>
            <a:ext cx="7300809" cy="4592310"/>
          </a:xfrm>
          <a:prstGeom prst="rect">
            <a:avLst/>
          </a:prstGeom>
        </p:spPr>
      </p:pic>
      <p:cxnSp>
        <p:nvCxnSpPr>
          <p:cNvPr id="4" name="Conector recto de frecha 3">
            <a:extLst>
              <a:ext uri="{FF2B5EF4-FFF2-40B4-BE49-F238E27FC236}">
                <a16:creationId xmlns:a16="http://schemas.microsoft.com/office/drawing/2014/main" id="{EA1F37AA-AA6A-429F-FC53-FA97E085480F}"/>
              </a:ext>
            </a:extLst>
          </p:cNvPr>
          <p:cNvCxnSpPr>
            <a:cxnSpLocks/>
          </p:cNvCxnSpPr>
          <p:nvPr/>
        </p:nvCxnSpPr>
        <p:spPr>
          <a:xfrm flipH="1">
            <a:off x="9436190" y="1250590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ector recto de frecha 4">
            <a:extLst>
              <a:ext uri="{FF2B5EF4-FFF2-40B4-BE49-F238E27FC236}">
                <a16:creationId xmlns:a16="http://schemas.microsoft.com/office/drawing/2014/main" id="{EA1F37AA-AA6A-429F-FC53-FA97E085480F}"/>
              </a:ext>
            </a:extLst>
          </p:cNvPr>
          <p:cNvCxnSpPr>
            <a:cxnSpLocks/>
          </p:cNvCxnSpPr>
          <p:nvPr/>
        </p:nvCxnSpPr>
        <p:spPr>
          <a:xfrm flipH="1">
            <a:off x="8452163" y="2745747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recha 8">
            <a:extLst>
              <a:ext uri="{FF2B5EF4-FFF2-40B4-BE49-F238E27FC236}">
                <a16:creationId xmlns:a16="http://schemas.microsoft.com/office/drawing/2014/main" id="{EA1F37AA-AA6A-429F-FC53-FA97E085480F}"/>
              </a:ext>
            </a:extLst>
          </p:cNvPr>
          <p:cNvCxnSpPr>
            <a:cxnSpLocks/>
          </p:cNvCxnSpPr>
          <p:nvPr/>
        </p:nvCxnSpPr>
        <p:spPr>
          <a:xfrm flipH="1">
            <a:off x="9432165" y="4165777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FF41EAF3-38B4-65D0-BEF1-F8240877A3FB}"/>
              </a:ext>
            </a:extLst>
          </p:cNvPr>
          <p:cNvSpPr txBox="1"/>
          <p:nvPr/>
        </p:nvSpPr>
        <p:spPr>
          <a:xfrm>
            <a:off x="3930739" y="5084472"/>
            <a:ext cx="80761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err="1">
                <a:ea typeface="+mn-lt"/>
                <a:cs typeface="+mn-lt"/>
              </a:rPr>
              <a:t>In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addition</a:t>
            </a:r>
            <a:r>
              <a:rPr lang="gl-ES" sz="2400" dirty="0">
                <a:ea typeface="+mn-lt"/>
                <a:cs typeface="+mn-lt"/>
              </a:rPr>
              <a:t>, as </a:t>
            </a:r>
            <a:r>
              <a:rPr lang="gl-ES" sz="2400" err="1">
                <a:ea typeface="+mn-lt"/>
                <a:cs typeface="+mn-lt"/>
              </a:rPr>
              <a:t>there</a:t>
            </a:r>
            <a:r>
              <a:rPr lang="gl-ES" sz="2400" dirty="0">
                <a:ea typeface="+mn-lt"/>
                <a:cs typeface="+mn-lt"/>
              </a:rPr>
              <a:t> are </a:t>
            </a:r>
            <a:r>
              <a:rPr lang="gl-ES" sz="2400" err="1">
                <a:ea typeface="+mn-lt"/>
                <a:cs typeface="+mn-lt"/>
              </a:rPr>
              <a:t>several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observation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stations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user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shown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nearest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station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err="1">
                <a:ea typeface="+mn-lt"/>
                <a:cs typeface="+mn-lt"/>
              </a:rPr>
              <a:t>consult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in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order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err="1">
                <a:ea typeface="+mn-lt"/>
                <a:cs typeface="+mn-lt"/>
              </a:rPr>
              <a:t>obtain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32611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</a:t>
            </a:r>
            <a:r>
              <a:rPr lang="gl-ES" dirty="0">
                <a:solidFill>
                  <a:srgbClr val="FFFFFF"/>
                </a:solidFill>
              </a:rPr>
              <a:t>2</a:t>
            </a: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gl-ES" dirty="0">
                <a:solidFill>
                  <a:srgbClr val="FFFFFF"/>
                </a:solidFill>
              </a:rPr>
              <a:t> </a:t>
            </a:r>
            <a:br>
              <a:rPr lang="gl-ES" dirty="0">
                <a:solidFill>
                  <a:srgbClr val="FFFFFF"/>
                </a:solidFill>
              </a:rPr>
            </a:br>
            <a:r>
              <a:rPr lang="gl-ES" dirty="0" err="1">
                <a:solidFill>
                  <a:srgbClr val="FFFFFF"/>
                </a:solidFill>
              </a:rPr>
              <a:t>Consulting</a:t>
            </a:r>
            <a:br>
              <a:rPr lang="gl-ES" dirty="0">
                <a:solidFill>
                  <a:srgbClr val="FFFFFF"/>
                </a:solidFill>
                <a:cs typeface="Calibri Light"/>
              </a:rPr>
            </a:br>
            <a:r>
              <a:rPr lang="gl-E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</a:t>
            </a:r>
            <a:endParaRPr lang="gl-ES" dirty="0">
              <a:ea typeface="+mj-ea"/>
              <a:cs typeface="+mj-cs"/>
            </a:endParaRP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8725" y="3523058"/>
            <a:ext cx="324371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>
                <a:ea typeface="+mn-lt"/>
                <a:cs typeface="+mn-lt"/>
              </a:rPr>
              <a:t>For </a:t>
            </a:r>
            <a:r>
              <a:rPr lang="gl-ES" sz="2400" dirty="0" err="1">
                <a:ea typeface="+mn-lt"/>
                <a:cs typeface="+mn-lt"/>
              </a:rPr>
              <a:t>simplicity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let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us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assume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that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data are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same</a:t>
            </a:r>
            <a:r>
              <a:rPr lang="gl-ES" sz="2400" dirty="0">
                <a:ea typeface="+mn-lt"/>
                <a:cs typeface="+mn-lt"/>
              </a:rPr>
              <a:t> as for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previous</a:t>
            </a:r>
            <a:r>
              <a:rPr lang="gl-ES" sz="2400" dirty="0">
                <a:ea typeface="+mn-lt"/>
                <a:cs typeface="+mn-lt"/>
              </a:rPr>
              <a:t> case.</a:t>
            </a:r>
          </a:p>
          <a:p>
            <a:pPr marL="285750" indent="-285750">
              <a:buFont typeface="Arial"/>
              <a:buChar char="•"/>
            </a:pPr>
            <a:r>
              <a:rPr lang="gl-ES" sz="2400" dirty="0">
                <a:ea typeface="+mn-lt"/>
                <a:cs typeface="+mn-lt"/>
              </a:rPr>
              <a:t>Once </a:t>
            </a:r>
            <a:r>
              <a:rPr lang="gl-ES" sz="2400" dirty="0" err="1">
                <a:ea typeface="+mn-lt"/>
                <a:cs typeface="+mn-lt"/>
              </a:rPr>
              <a:t>entered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same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would</a:t>
            </a:r>
            <a:r>
              <a:rPr lang="gl-ES" sz="2400" dirty="0">
                <a:ea typeface="+mn-lt"/>
                <a:cs typeface="+mn-lt"/>
              </a:rPr>
              <a:t> be </a:t>
            </a:r>
            <a:r>
              <a:rPr lang="gl-ES" sz="2400" dirty="0" err="1">
                <a:ea typeface="+mn-lt"/>
                <a:cs typeface="+mn-lt"/>
              </a:rPr>
              <a:t>displayed</a:t>
            </a:r>
            <a:r>
              <a:rPr lang="gl-ES" sz="2400" dirty="0">
                <a:ea typeface="+mn-lt"/>
                <a:cs typeface="+mn-lt"/>
              </a:rPr>
              <a:t> as </a:t>
            </a:r>
            <a:r>
              <a:rPr lang="gl-ES" sz="2400" dirty="0" err="1">
                <a:ea typeface="+mn-lt"/>
                <a:cs typeface="+mn-lt"/>
              </a:rPr>
              <a:t>from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slide</a:t>
            </a:r>
            <a:r>
              <a:rPr lang="gl-ES" sz="2400" dirty="0">
                <a:ea typeface="+mn-lt"/>
                <a:cs typeface="+mn-lt"/>
              </a:rPr>
              <a:t> 8.</a:t>
            </a:r>
          </a:p>
        </p:txBody>
      </p:sp>
      <p:pic>
        <p:nvPicPr>
          <p:cNvPr id="6" name="Imaxe 7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B2A4E444-09A8-52B3-B89A-4E8310CAE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67" t="35568" r="1805" b="10753"/>
          <a:stretch/>
        </p:blipFill>
        <p:spPr>
          <a:xfrm>
            <a:off x="4123385" y="505292"/>
            <a:ext cx="7654932" cy="5413542"/>
          </a:xfrm>
          <a:prstGeom prst="rect">
            <a:avLst/>
          </a:prstGeom>
        </p:spPr>
      </p:pic>
      <p:cxnSp>
        <p:nvCxnSpPr>
          <p:cNvPr id="8" name="Conector recto de frecha 7">
            <a:extLst>
              <a:ext uri="{FF2B5EF4-FFF2-40B4-BE49-F238E27FC236}">
                <a16:creationId xmlns:a16="http://schemas.microsoft.com/office/drawing/2014/main" id="{3506C791-4310-96EC-4252-5333E0E4A469}"/>
              </a:ext>
            </a:extLst>
          </p:cNvPr>
          <p:cNvCxnSpPr>
            <a:cxnSpLocks/>
          </p:cNvCxnSpPr>
          <p:nvPr/>
        </p:nvCxnSpPr>
        <p:spPr>
          <a:xfrm flipH="1">
            <a:off x="9042445" y="4827832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recha 10">
            <a:extLst>
              <a:ext uri="{FF2B5EF4-FFF2-40B4-BE49-F238E27FC236}">
                <a16:creationId xmlns:a16="http://schemas.microsoft.com/office/drawing/2014/main" id="{3506C791-4310-96EC-4252-5333E0E4A469}"/>
              </a:ext>
            </a:extLst>
          </p:cNvPr>
          <p:cNvCxnSpPr>
            <a:cxnSpLocks/>
          </p:cNvCxnSpPr>
          <p:nvPr/>
        </p:nvCxnSpPr>
        <p:spPr>
          <a:xfrm flipH="1">
            <a:off x="9657545" y="5045833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recha 11">
            <a:extLst>
              <a:ext uri="{FF2B5EF4-FFF2-40B4-BE49-F238E27FC236}">
                <a16:creationId xmlns:a16="http://schemas.microsoft.com/office/drawing/2014/main" id="{3506C791-4310-96EC-4252-5333E0E4A469}"/>
              </a:ext>
            </a:extLst>
          </p:cNvPr>
          <p:cNvCxnSpPr>
            <a:cxnSpLocks/>
          </p:cNvCxnSpPr>
          <p:nvPr/>
        </p:nvCxnSpPr>
        <p:spPr>
          <a:xfrm flipH="1">
            <a:off x="9542843" y="5274567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recha 12">
            <a:extLst>
              <a:ext uri="{FF2B5EF4-FFF2-40B4-BE49-F238E27FC236}">
                <a16:creationId xmlns:a16="http://schemas.microsoft.com/office/drawing/2014/main" id="{3506C791-4310-96EC-4252-5333E0E4A469}"/>
              </a:ext>
            </a:extLst>
          </p:cNvPr>
          <p:cNvCxnSpPr>
            <a:cxnSpLocks/>
          </p:cNvCxnSpPr>
          <p:nvPr/>
        </p:nvCxnSpPr>
        <p:spPr>
          <a:xfrm flipH="1">
            <a:off x="10222337" y="5449640"/>
            <a:ext cx="1414529" cy="216798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32597" cy="4461163"/>
          </a:xfrm>
        </p:spPr>
        <p:txBody>
          <a:bodyPr>
            <a:normAutofit/>
          </a:bodyPr>
          <a:lstStyle/>
          <a:p>
            <a:r>
              <a:rPr lang="gl-ES" dirty="0" err="1">
                <a:solidFill>
                  <a:srgbClr val="FFFFFF"/>
                </a:solidFill>
                <a:ea typeface="+mj-lt"/>
                <a:cs typeface="+mj-lt"/>
              </a:rPr>
              <a:t>Additional</a:t>
            </a:r>
            <a:r>
              <a:rPr lang="gl-E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gl-ES" dirty="0" err="1">
                <a:solidFill>
                  <a:srgbClr val="FFFFFF"/>
                </a:solidFill>
                <a:ea typeface="+mj-lt"/>
                <a:cs typeface="+mj-lt"/>
              </a:rPr>
              <a:t>information</a:t>
            </a:r>
            <a:endParaRPr lang="gl-ES" dirty="0" err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posición de contido 2">
            <a:extLst>
              <a:ext uri="{FF2B5EF4-FFF2-40B4-BE49-F238E27FC236}">
                <a16:creationId xmlns:a16="http://schemas.microsoft.com/office/drawing/2014/main" id="{82072AD1-4B52-4B74-0BC2-6D62EB0D2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dirty="0" err="1">
                <a:ea typeface="+mn-lt"/>
                <a:cs typeface="+mn-lt"/>
              </a:rPr>
              <a:t>It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not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recommended</a:t>
            </a:r>
            <a:r>
              <a:rPr lang="gl-ES" dirty="0">
                <a:ea typeface="+mn-lt"/>
                <a:cs typeface="+mn-lt"/>
              </a:rPr>
              <a:t> to use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option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obtaining</a:t>
            </a:r>
            <a:r>
              <a:rPr lang="gl-ES" dirty="0">
                <a:ea typeface="+mn-lt"/>
                <a:cs typeface="+mn-lt"/>
              </a:rPr>
              <a:t> data </a:t>
            </a:r>
            <a:r>
              <a:rPr lang="gl-ES" dirty="0" err="1">
                <a:ea typeface="+mn-lt"/>
                <a:cs typeface="+mn-lt"/>
              </a:rPr>
              <a:t>from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models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because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its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complexity</a:t>
            </a:r>
            <a:r>
              <a:rPr lang="gl-ES" dirty="0">
                <a:ea typeface="+mn-lt"/>
                <a:cs typeface="+mn-lt"/>
              </a:rPr>
              <a:t>.</a:t>
            </a:r>
          </a:p>
          <a:p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procedure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consists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consulting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MeteoGalicia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database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downloading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and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reading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data </a:t>
            </a:r>
            <a:r>
              <a:rPr lang="gl-ES" dirty="0" err="1">
                <a:ea typeface="+mn-lt"/>
                <a:cs typeface="+mn-lt"/>
              </a:rPr>
              <a:t>from</a:t>
            </a:r>
            <a:r>
              <a:rPr lang="gl-ES" dirty="0">
                <a:ea typeface="+mn-lt"/>
                <a:cs typeface="+mn-lt"/>
              </a:rPr>
              <a:t> a </a:t>
            </a:r>
            <a:r>
              <a:rPr lang="gl-ES" dirty="0" err="1">
                <a:ea typeface="+mn-lt"/>
                <a:cs typeface="+mn-lt"/>
              </a:rPr>
              <a:t>specific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file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but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sometimes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these</a:t>
            </a:r>
            <a:r>
              <a:rPr lang="gl-ES" dirty="0">
                <a:ea typeface="+mn-lt"/>
                <a:cs typeface="+mn-lt"/>
              </a:rPr>
              <a:t> data are </a:t>
            </a:r>
            <a:r>
              <a:rPr lang="gl-ES" dirty="0" err="1">
                <a:ea typeface="+mn-lt"/>
                <a:cs typeface="+mn-lt"/>
              </a:rPr>
              <a:t>not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available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not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analyzable</a:t>
            </a:r>
            <a:r>
              <a:rPr lang="gl-ES" dirty="0">
                <a:ea typeface="+mn-lt"/>
                <a:cs typeface="+mn-lt"/>
              </a:rPr>
              <a:t> (</a:t>
            </a:r>
            <a:r>
              <a:rPr lang="gl-ES" dirty="0" err="1">
                <a:ea typeface="+mn-lt"/>
                <a:cs typeface="+mn-lt"/>
              </a:rPr>
              <a:t>NaN</a:t>
            </a:r>
            <a:r>
              <a:rPr lang="gl-ES" dirty="0">
                <a:ea typeface="+mn-lt"/>
                <a:cs typeface="+mn-lt"/>
              </a:rPr>
              <a:t>).</a:t>
            </a:r>
          </a:p>
          <a:p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addition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there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could</a:t>
            </a:r>
            <a:r>
              <a:rPr lang="gl-ES" dirty="0">
                <a:ea typeface="+mn-lt"/>
                <a:cs typeface="+mn-lt"/>
              </a:rPr>
              <a:t> be </a:t>
            </a:r>
            <a:r>
              <a:rPr lang="gl-ES" dirty="0" err="1">
                <a:ea typeface="+mn-lt"/>
                <a:cs typeface="+mn-lt"/>
              </a:rPr>
              <a:t>problems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with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data </a:t>
            </a:r>
            <a:r>
              <a:rPr lang="gl-ES" dirty="0" err="1">
                <a:ea typeface="+mn-lt"/>
                <a:cs typeface="+mn-lt"/>
              </a:rPr>
              <a:t>file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formats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favoring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appearance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errors</a:t>
            </a:r>
            <a:r>
              <a:rPr lang="gl-E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28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9B422F-AA96-892B-C01B-D196D118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gl-ES" sz="5400" dirty="0" err="1">
                <a:ea typeface="+mj-lt"/>
                <a:cs typeface="+mj-lt"/>
              </a:rPr>
              <a:t>Previous</a:t>
            </a:r>
            <a:r>
              <a:rPr lang="gl-ES" sz="5400" dirty="0">
                <a:ea typeface="+mj-lt"/>
                <a:cs typeface="+mj-lt"/>
              </a:rPr>
              <a:t> </a:t>
            </a:r>
            <a:r>
              <a:rPr lang="gl-ES" sz="5400" dirty="0" err="1">
                <a:ea typeface="+mj-lt"/>
                <a:cs typeface="+mj-lt"/>
              </a:rPr>
              <a:t>Steps</a:t>
            </a:r>
            <a:endParaRPr lang="gl-ES" dirty="0" err="1"/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ción de contido 2">
            <a:extLst>
              <a:ext uri="{FF2B5EF4-FFF2-40B4-BE49-F238E27FC236}">
                <a16:creationId xmlns:a16="http://schemas.microsoft.com/office/drawing/2014/main" id="{A1C98B8E-272C-B797-1F16-4996C8C13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61" y="2817940"/>
            <a:ext cx="3826098" cy="39044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gl-ES" sz="2000" err="1">
                <a:ea typeface="+mn-lt"/>
                <a:cs typeface="+mn-lt"/>
              </a:rPr>
              <a:t>First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download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T90 </a:t>
            </a:r>
            <a:r>
              <a:rPr lang="gl-ES" sz="2000" err="1">
                <a:ea typeface="+mn-lt"/>
                <a:cs typeface="+mn-lt"/>
              </a:rPr>
              <a:t>folder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and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save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it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in</a:t>
            </a:r>
            <a:r>
              <a:rPr lang="gl-ES" sz="2000" dirty="0">
                <a:ea typeface="+mn-lt"/>
                <a:cs typeface="+mn-lt"/>
              </a:rPr>
              <a:t> a </a:t>
            </a:r>
            <a:r>
              <a:rPr lang="gl-ES" sz="2000" err="1">
                <a:ea typeface="+mn-lt"/>
                <a:cs typeface="+mn-lt"/>
              </a:rPr>
              <a:t>known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working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directory</a:t>
            </a:r>
            <a:r>
              <a:rPr lang="gl-ES" sz="2000" dirty="0">
                <a:ea typeface="+mn-lt"/>
                <a:cs typeface="+mn-lt"/>
              </a:rPr>
              <a:t>. </a:t>
            </a:r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contents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should</a:t>
            </a:r>
            <a:r>
              <a:rPr lang="gl-ES" sz="2000" dirty="0">
                <a:ea typeface="+mn-lt"/>
                <a:cs typeface="+mn-lt"/>
              </a:rPr>
              <a:t> NOT be </a:t>
            </a:r>
            <a:r>
              <a:rPr lang="gl-ES" sz="2000" err="1">
                <a:ea typeface="+mn-lt"/>
                <a:cs typeface="+mn-lt"/>
              </a:rPr>
              <a:t>deleted</a:t>
            </a:r>
            <a:r>
              <a:rPr lang="gl-ES" sz="2000" dirty="0">
                <a:ea typeface="+mn-lt"/>
                <a:cs typeface="+mn-lt"/>
              </a:rPr>
              <a:t>.</a:t>
            </a:r>
          </a:p>
          <a:p>
            <a:r>
              <a:rPr lang="gl-ES" sz="2000" err="1">
                <a:ea typeface="+mn-lt"/>
                <a:cs typeface="+mn-lt"/>
              </a:rPr>
              <a:t>In</a:t>
            </a:r>
            <a:r>
              <a:rPr lang="gl-ES" sz="2000" dirty="0">
                <a:ea typeface="+mn-lt"/>
                <a:cs typeface="+mn-lt"/>
              </a:rPr>
              <a:t> '</a:t>
            </a:r>
            <a:r>
              <a:rPr lang="gl-ES" sz="2000" err="1">
                <a:ea typeface="+mn-lt"/>
                <a:cs typeface="+mn-lt"/>
              </a:rPr>
              <a:t>common</a:t>
            </a:r>
            <a:r>
              <a:rPr lang="gl-ES" sz="2000" dirty="0">
                <a:ea typeface="+mn-lt"/>
                <a:cs typeface="+mn-lt"/>
              </a:rPr>
              <a:t>' </a:t>
            </a:r>
            <a:r>
              <a:rPr lang="gl-ES" sz="2000" err="1">
                <a:ea typeface="+mn-lt"/>
                <a:cs typeface="+mn-lt"/>
              </a:rPr>
              <a:t>there</a:t>
            </a:r>
            <a:r>
              <a:rPr lang="gl-ES" sz="2000" dirty="0">
                <a:ea typeface="+mn-lt"/>
                <a:cs typeface="+mn-lt"/>
              </a:rPr>
              <a:t> are a </a:t>
            </a:r>
            <a:r>
              <a:rPr lang="gl-ES" sz="2000" err="1">
                <a:ea typeface="+mn-lt"/>
                <a:cs typeface="+mn-lt"/>
              </a:rPr>
              <a:t>number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of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auxiliary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programs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necessary</a:t>
            </a:r>
            <a:r>
              <a:rPr lang="gl-ES" sz="2000" dirty="0">
                <a:ea typeface="+mn-lt"/>
                <a:cs typeface="+mn-lt"/>
              </a:rPr>
              <a:t> for </a:t>
            </a:r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correct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operation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of</a:t>
            </a:r>
            <a:r>
              <a:rPr lang="gl-ES" sz="2000" dirty="0">
                <a:ea typeface="+mn-lt"/>
                <a:cs typeface="+mn-lt"/>
              </a:rPr>
              <a:t> T90.py</a:t>
            </a:r>
          </a:p>
          <a:p>
            <a:r>
              <a:rPr lang="gl-ES" sz="2000" err="1">
                <a:ea typeface="+mn-lt"/>
                <a:cs typeface="+mn-lt"/>
              </a:rPr>
              <a:t>In</a:t>
            </a:r>
            <a:r>
              <a:rPr lang="gl-ES" sz="2000" dirty="0">
                <a:ea typeface="+mn-lt"/>
                <a:cs typeface="+mn-lt"/>
              </a:rPr>
              <a:t> </a:t>
            </a:r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 '</a:t>
            </a:r>
            <a:r>
              <a:rPr lang="gl-ES" sz="2000" err="1">
                <a:ea typeface="+mn-lt"/>
                <a:cs typeface="+mn-lt"/>
              </a:rPr>
              <a:t>maps</a:t>
            </a:r>
            <a:r>
              <a:rPr lang="gl-ES" sz="2000" dirty="0">
                <a:ea typeface="+mn-lt"/>
                <a:cs typeface="+mn-lt"/>
              </a:rPr>
              <a:t>' </a:t>
            </a:r>
            <a:r>
              <a:rPr lang="gl-ES" sz="2000" err="1">
                <a:ea typeface="+mn-lt"/>
                <a:cs typeface="+mn-lt"/>
              </a:rPr>
              <a:t>folder</a:t>
            </a:r>
            <a:r>
              <a:rPr lang="gl-ES" sz="2000" dirty="0">
                <a:ea typeface="+mn-lt"/>
                <a:cs typeface="+mn-lt"/>
              </a:rPr>
              <a:t> </a:t>
            </a:r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 </a:t>
            </a:r>
            <a:r>
              <a:rPr lang="gl-ES" sz="2000" err="1">
                <a:ea typeface="+mn-lt"/>
                <a:cs typeface="+mn-lt"/>
              </a:rPr>
              <a:t>plots</a:t>
            </a:r>
            <a:r>
              <a:rPr lang="gl-ES" sz="2000" dirty="0">
                <a:ea typeface="+mn-lt"/>
                <a:cs typeface="+mn-lt"/>
              </a:rPr>
              <a:t> </a:t>
            </a:r>
            <a:r>
              <a:rPr lang="gl-ES" sz="2000" err="1">
                <a:ea typeface="+mn-lt"/>
                <a:cs typeface="+mn-lt"/>
              </a:rPr>
              <a:t>will</a:t>
            </a:r>
            <a:r>
              <a:rPr lang="gl-ES" sz="2000" dirty="0">
                <a:ea typeface="+mn-lt"/>
                <a:cs typeface="+mn-lt"/>
              </a:rPr>
              <a:t> be </a:t>
            </a:r>
            <a:r>
              <a:rPr lang="gl-ES" sz="2000" err="1">
                <a:ea typeface="+mn-lt"/>
                <a:cs typeface="+mn-lt"/>
              </a:rPr>
              <a:t>stored</a:t>
            </a:r>
            <a:r>
              <a:rPr lang="gl-ES" sz="2000" dirty="0">
                <a:ea typeface="+mn-lt"/>
                <a:cs typeface="+mn-lt"/>
              </a:rPr>
              <a:t> </a:t>
            </a:r>
            <a:r>
              <a:rPr lang="gl-ES" sz="2000" err="1">
                <a:ea typeface="+mn-lt"/>
                <a:cs typeface="+mn-lt"/>
              </a:rPr>
              <a:t>automatically</a:t>
            </a:r>
            <a:r>
              <a:rPr lang="gl-ES" sz="2000" dirty="0">
                <a:ea typeface="+mn-lt"/>
                <a:cs typeface="+mn-lt"/>
              </a:rPr>
              <a:t>. </a:t>
            </a:r>
          </a:p>
          <a:p>
            <a:r>
              <a:rPr lang="gl-ES" sz="200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program</a:t>
            </a:r>
            <a:r>
              <a:rPr lang="gl-ES" sz="2000" dirty="0">
                <a:ea typeface="+mn-lt"/>
                <a:cs typeface="+mn-lt"/>
              </a:rPr>
              <a:t> to be </a:t>
            </a:r>
            <a:r>
              <a:rPr lang="gl-ES" sz="2000" err="1">
                <a:ea typeface="+mn-lt"/>
                <a:cs typeface="+mn-lt"/>
              </a:rPr>
              <a:t>opened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is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called</a:t>
            </a:r>
            <a:r>
              <a:rPr lang="gl-ES" sz="2000" dirty="0">
                <a:ea typeface="+mn-lt"/>
                <a:cs typeface="+mn-lt"/>
              </a:rPr>
              <a:t> T90 (.</a:t>
            </a:r>
            <a:r>
              <a:rPr lang="gl-ES" sz="2000" err="1">
                <a:ea typeface="+mn-lt"/>
                <a:cs typeface="+mn-lt"/>
              </a:rPr>
              <a:t>py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err="1">
                <a:ea typeface="+mn-lt"/>
                <a:cs typeface="+mn-lt"/>
              </a:rPr>
              <a:t>format</a:t>
            </a:r>
            <a:r>
              <a:rPr lang="gl-ES" sz="2000" dirty="0">
                <a:ea typeface="+mn-lt"/>
                <a:cs typeface="+mn-lt"/>
              </a:rPr>
              <a:t>).</a:t>
            </a:r>
          </a:p>
        </p:txBody>
      </p:sp>
      <p:pic>
        <p:nvPicPr>
          <p:cNvPr id="5" name="Imaxe 5" descr="Unha imaxe na que se mostra texto&#10;&#10;Descrición xerada automaticamente">
            <a:extLst>
              <a:ext uri="{FF2B5EF4-FFF2-40B4-BE49-F238E27FC236}">
                <a16:creationId xmlns:a16="http://schemas.microsoft.com/office/drawing/2014/main" id="{CBC00B3B-F93B-60BB-DAC1-A7BAC6585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40" b="59196"/>
          <a:stretch/>
        </p:blipFill>
        <p:spPr>
          <a:xfrm>
            <a:off x="4278662" y="1993686"/>
            <a:ext cx="7740846" cy="2977951"/>
          </a:xfrm>
          <a:prstGeom prst="rect">
            <a:avLst/>
          </a:prstGeom>
        </p:spPr>
      </p:pic>
      <p:cxnSp>
        <p:nvCxnSpPr>
          <p:cNvPr id="24" name="Conector recto de frecha 23">
            <a:extLst>
              <a:ext uri="{FF2B5EF4-FFF2-40B4-BE49-F238E27FC236}">
                <a16:creationId xmlns:a16="http://schemas.microsoft.com/office/drawing/2014/main" id="{E7BF424D-F75E-36E0-A300-3B4892A9959B}"/>
              </a:ext>
            </a:extLst>
          </p:cNvPr>
          <p:cNvCxnSpPr/>
          <p:nvPr/>
        </p:nvCxnSpPr>
        <p:spPr>
          <a:xfrm flipV="1">
            <a:off x="3767339" y="4075360"/>
            <a:ext cx="1955441" cy="716921"/>
          </a:xfrm>
          <a:prstGeom prst="straightConnector1">
            <a:avLst/>
          </a:prstGeom>
          <a:ln w="12700"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recha 25">
            <a:extLst>
              <a:ext uri="{FF2B5EF4-FFF2-40B4-BE49-F238E27FC236}">
                <a16:creationId xmlns:a16="http://schemas.microsoft.com/office/drawing/2014/main" id="{DE42E830-7446-AA31-89DA-B57220D498FB}"/>
              </a:ext>
            </a:extLst>
          </p:cNvPr>
          <p:cNvCxnSpPr>
            <a:cxnSpLocks/>
          </p:cNvCxnSpPr>
          <p:nvPr/>
        </p:nvCxnSpPr>
        <p:spPr>
          <a:xfrm flipV="1">
            <a:off x="4078578" y="4440262"/>
            <a:ext cx="1644202" cy="1092554"/>
          </a:xfrm>
          <a:prstGeom prst="straightConnector1">
            <a:avLst/>
          </a:prstGeom>
          <a:ln w="12700"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recha 30">
            <a:extLst>
              <a:ext uri="{FF2B5EF4-FFF2-40B4-BE49-F238E27FC236}">
                <a16:creationId xmlns:a16="http://schemas.microsoft.com/office/drawing/2014/main" id="{55FC61BB-16D3-A11F-D38E-4627435FFD9A}"/>
              </a:ext>
            </a:extLst>
          </p:cNvPr>
          <p:cNvCxnSpPr>
            <a:cxnSpLocks/>
          </p:cNvCxnSpPr>
          <p:nvPr/>
        </p:nvCxnSpPr>
        <p:spPr>
          <a:xfrm flipV="1">
            <a:off x="3778071" y="4783698"/>
            <a:ext cx="2223750" cy="1586244"/>
          </a:xfrm>
          <a:prstGeom prst="straightConnector1">
            <a:avLst/>
          </a:prstGeom>
          <a:ln w="12700"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ixa de texto 31">
            <a:extLst>
              <a:ext uri="{FF2B5EF4-FFF2-40B4-BE49-F238E27FC236}">
                <a16:creationId xmlns:a16="http://schemas.microsoft.com/office/drawing/2014/main" id="{2A5541EC-B86F-6038-EB17-D2EACD54C108}"/>
              </a:ext>
            </a:extLst>
          </p:cNvPr>
          <p:cNvSpPr txBox="1"/>
          <p:nvPr/>
        </p:nvSpPr>
        <p:spPr>
          <a:xfrm>
            <a:off x="4936900" y="5575479"/>
            <a:ext cx="708874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gl-ES" sz="2000" dirty="0" err="1">
                <a:cs typeface="Calibri"/>
              </a:rPr>
              <a:t>Finally</a:t>
            </a:r>
            <a:r>
              <a:rPr lang="gl-ES" sz="2000" dirty="0">
                <a:cs typeface="Calibri"/>
              </a:rPr>
              <a:t>, open </a:t>
            </a:r>
            <a:r>
              <a:rPr lang="gl-ES" sz="2000" dirty="0" err="1">
                <a:cs typeface="Calibri"/>
              </a:rPr>
              <a:t>the</a:t>
            </a:r>
            <a:r>
              <a:rPr lang="gl-ES" sz="2000" dirty="0">
                <a:cs typeface="Calibri"/>
              </a:rPr>
              <a:t> T90 </a:t>
            </a:r>
            <a:r>
              <a:rPr lang="gl-ES" sz="2000" dirty="0" err="1">
                <a:cs typeface="Calibri"/>
              </a:rPr>
              <a:t>program</a:t>
            </a:r>
            <a:r>
              <a:rPr lang="gl-ES" sz="2000" dirty="0">
                <a:cs typeface="Calibri"/>
              </a:rPr>
              <a:t>, </a:t>
            </a:r>
            <a:r>
              <a:rPr lang="gl-ES" sz="2000" dirty="0" err="1">
                <a:cs typeface="Calibri"/>
              </a:rPr>
              <a:t>verify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that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you</a:t>
            </a:r>
            <a:r>
              <a:rPr lang="gl-ES" sz="2000" dirty="0">
                <a:cs typeface="Calibri"/>
              </a:rPr>
              <a:t> are </a:t>
            </a:r>
            <a:r>
              <a:rPr lang="gl-ES" sz="2000" dirty="0" err="1">
                <a:cs typeface="Calibri"/>
              </a:rPr>
              <a:t>in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the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correct</a:t>
            </a:r>
            <a:r>
              <a:rPr lang="gl-ES" sz="2000" dirty="0">
                <a:cs typeface="Calibri"/>
              </a:rPr>
              <a:t> </a:t>
            </a:r>
            <a:r>
              <a:rPr lang="gl-ES" sz="2000" dirty="0" err="1">
                <a:cs typeface="Calibri"/>
              </a:rPr>
              <a:t>working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directory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and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check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that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you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have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all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the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necessary</a:t>
            </a:r>
            <a:r>
              <a:rPr lang="gl-ES" sz="2000" dirty="0">
                <a:cs typeface="Calibri"/>
              </a:rPr>
              <a:t> modules to </a:t>
            </a:r>
            <a:r>
              <a:rPr lang="gl-ES" sz="2000" dirty="0" err="1">
                <a:cs typeface="Calibri"/>
              </a:rPr>
              <a:t>work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with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in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the</a:t>
            </a:r>
            <a:r>
              <a:rPr lang="gl-ES" sz="2000" dirty="0">
                <a:cs typeface="Calibri"/>
              </a:rPr>
              <a:t> </a:t>
            </a:r>
            <a:r>
              <a:rPr lang="gl-ES" sz="2000" dirty="0" err="1">
                <a:cs typeface="Calibri"/>
              </a:rPr>
              <a:t>program</a:t>
            </a:r>
            <a:r>
              <a:rPr lang="gl-ES" sz="2000" dirty="0">
                <a:cs typeface="Calibri"/>
              </a:rPr>
              <a:t>.</a:t>
            </a:r>
            <a:endParaRPr lang="gl-E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301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9B422F-AA96-892B-C01B-D196D118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gl-ES" sz="5400" dirty="0" err="1">
                <a:ea typeface="+mj-lt"/>
                <a:cs typeface="+mj-lt"/>
              </a:rPr>
              <a:t>Previous</a:t>
            </a:r>
            <a:r>
              <a:rPr lang="gl-ES" sz="5400" dirty="0">
                <a:ea typeface="+mj-lt"/>
                <a:cs typeface="+mj-lt"/>
              </a:rPr>
              <a:t> </a:t>
            </a:r>
            <a:r>
              <a:rPr lang="gl-ES" sz="5400" dirty="0" err="1">
                <a:ea typeface="+mj-lt"/>
                <a:cs typeface="+mj-lt"/>
              </a:rPr>
              <a:t>Steps</a:t>
            </a:r>
            <a:endParaRPr lang="gl-ES" dirty="0" err="1"/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ción de contido 2">
            <a:extLst>
              <a:ext uri="{FF2B5EF4-FFF2-40B4-BE49-F238E27FC236}">
                <a16:creationId xmlns:a16="http://schemas.microsoft.com/office/drawing/2014/main" id="{A1C98B8E-272C-B797-1F16-4996C8C13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61" y="2817940"/>
            <a:ext cx="3826098" cy="39044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gl-ES" sz="1800" dirty="0" err="1">
                <a:ea typeface="+mn-lt"/>
                <a:cs typeface="+mn-lt"/>
              </a:rPr>
              <a:t>Run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code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and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check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that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this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message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displayed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on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terminal.</a:t>
            </a:r>
          </a:p>
          <a:p>
            <a:r>
              <a:rPr lang="gl-ES" sz="1800" dirty="0">
                <a:ea typeface="+mn-lt"/>
                <a:cs typeface="+mn-lt"/>
              </a:rPr>
              <a:t>To </a:t>
            </a:r>
            <a:r>
              <a:rPr lang="gl-ES" sz="1800" dirty="0" err="1">
                <a:ea typeface="+mn-lt"/>
                <a:cs typeface="+mn-lt"/>
              </a:rPr>
              <a:t>obtain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final </a:t>
            </a:r>
            <a:r>
              <a:rPr lang="gl-ES" sz="1800" dirty="0" err="1">
                <a:ea typeface="+mn-lt"/>
                <a:cs typeface="+mn-lt"/>
              </a:rPr>
              <a:t>results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necessary</a:t>
            </a:r>
            <a:r>
              <a:rPr lang="gl-ES" sz="1800" dirty="0">
                <a:ea typeface="+mn-lt"/>
                <a:cs typeface="+mn-lt"/>
              </a:rPr>
              <a:t> to </a:t>
            </a:r>
            <a:r>
              <a:rPr lang="gl-ES" sz="1800" dirty="0" err="1">
                <a:ea typeface="+mn-lt"/>
                <a:cs typeface="+mn-lt"/>
              </a:rPr>
              <a:t>know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position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of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spill</a:t>
            </a:r>
            <a:r>
              <a:rPr lang="gl-ES" sz="1800" dirty="0">
                <a:ea typeface="+mn-lt"/>
                <a:cs typeface="+mn-lt"/>
              </a:rPr>
              <a:t> (</a:t>
            </a:r>
            <a:r>
              <a:rPr lang="gl-ES" sz="1800" dirty="0" err="1">
                <a:ea typeface="+mn-lt"/>
                <a:cs typeface="+mn-lt"/>
              </a:rPr>
              <a:t>Lat</a:t>
            </a:r>
            <a:r>
              <a:rPr lang="gl-ES" sz="1800" dirty="0">
                <a:ea typeface="+mn-lt"/>
                <a:cs typeface="+mn-lt"/>
              </a:rPr>
              <a:t>, </a:t>
            </a:r>
            <a:r>
              <a:rPr lang="gl-ES" sz="1800" dirty="0" err="1">
                <a:ea typeface="+mn-lt"/>
                <a:cs typeface="+mn-lt"/>
              </a:rPr>
              <a:t>Lon</a:t>
            </a:r>
            <a:r>
              <a:rPr lang="gl-ES" sz="1800" dirty="0">
                <a:ea typeface="+mn-lt"/>
                <a:cs typeface="+mn-lt"/>
              </a:rPr>
              <a:t>) </a:t>
            </a:r>
            <a:r>
              <a:rPr lang="gl-ES" sz="1800" dirty="0" err="1">
                <a:ea typeface="+mn-lt"/>
                <a:cs typeface="+mn-lt"/>
              </a:rPr>
              <a:t>and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date </a:t>
            </a:r>
            <a:r>
              <a:rPr lang="gl-ES" sz="1800" dirty="0" err="1">
                <a:ea typeface="+mn-lt"/>
                <a:cs typeface="+mn-lt"/>
              </a:rPr>
              <a:t>when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occurs</a:t>
            </a:r>
            <a:r>
              <a:rPr lang="gl-ES" sz="1800" dirty="0">
                <a:ea typeface="+mn-lt"/>
                <a:cs typeface="+mn-lt"/>
              </a:rPr>
              <a:t>.</a:t>
            </a:r>
          </a:p>
          <a:p>
            <a:r>
              <a:rPr lang="gl-ES" sz="1800" dirty="0">
                <a:ea typeface="+mn-lt"/>
                <a:cs typeface="+mn-lt"/>
              </a:rPr>
              <a:t>Once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position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known</a:t>
            </a:r>
            <a:r>
              <a:rPr lang="gl-ES" sz="1800" dirty="0">
                <a:ea typeface="+mn-lt"/>
                <a:cs typeface="+mn-lt"/>
              </a:rPr>
              <a:t>,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Ria </a:t>
            </a:r>
            <a:r>
              <a:rPr lang="gl-ES" sz="1800" dirty="0" err="1">
                <a:ea typeface="+mn-lt"/>
                <a:cs typeface="+mn-lt"/>
              </a:rPr>
              <a:t>in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which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is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located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must</a:t>
            </a:r>
            <a:r>
              <a:rPr lang="gl-ES" sz="1800" dirty="0">
                <a:ea typeface="+mn-lt"/>
                <a:cs typeface="+mn-lt"/>
              </a:rPr>
              <a:t> be </a:t>
            </a:r>
            <a:r>
              <a:rPr lang="gl-ES" sz="1800" dirty="0" err="1">
                <a:ea typeface="+mn-lt"/>
                <a:cs typeface="+mn-lt"/>
              </a:rPr>
              <a:t>indicated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first</a:t>
            </a:r>
            <a:r>
              <a:rPr lang="gl-ES" sz="1800" dirty="0">
                <a:ea typeface="+mn-lt"/>
                <a:cs typeface="+mn-lt"/>
              </a:rPr>
              <a:t>.</a:t>
            </a:r>
          </a:p>
          <a:p>
            <a:r>
              <a:rPr lang="gl-ES" sz="1800" dirty="0" err="1">
                <a:ea typeface="+mn-lt"/>
                <a:cs typeface="+mn-lt"/>
              </a:rPr>
              <a:t>In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addition</a:t>
            </a:r>
            <a:r>
              <a:rPr lang="gl-ES" sz="1800" dirty="0">
                <a:ea typeface="+mn-lt"/>
                <a:cs typeface="+mn-lt"/>
              </a:rPr>
              <a:t>, </a:t>
            </a:r>
            <a:r>
              <a:rPr lang="gl-ES" sz="1800" dirty="0" err="1">
                <a:ea typeface="+mn-lt"/>
                <a:cs typeface="+mn-lt"/>
              </a:rPr>
              <a:t>the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values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of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temperature</a:t>
            </a:r>
            <a:r>
              <a:rPr lang="gl-ES" sz="1800" dirty="0">
                <a:ea typeface="+mn-lt"/>
                <a:cs typeface="+mn-lt"/>
              </a:rPr>
              <a:t>, </a:t>
            </a:r>
            <a:r>
              <a:rPr lang="gl-ES" sz="1800" dirty="0" err="1">
                <a:ea typeface="+mn-lt"/>
                <a:cs typeface="+mn-lt"/>
              </a:rPr>
              <a:t>salinity</a:t>
            </a:r>
            <a:r>
              <a:rPr lang="gl-ES" sz="1800" dirty="0">
                <a:ea typeface="+mn-lt"/>
                <a:cs typeface="+mn-lt"/>
              </a:rPr>
              <a:t>, solar </a:t>
            </a:r>
            <a:r>
              <a:rPr lang="gl-ES" sz="1800" dirty="0" err="1">
                <a:ea typeface="+mn-lt"/>
                <a:cs typeface="+mn-lt"/>
              </a:rPr>
              <a:t>irradiation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and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depth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at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that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position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will</a:t>
            </a:r>
            <a:r>
              <a:rPr lang="gl-ES" sz="1800" dirty="0">
                <a:ea typeface="+mn-lt"/>
                <a:cs typeface="+mn-lt"/>
              </a:rPr>
              <a:t> </a:t>
            </a:r>
            <a:r>
              <a:rPr lang="gl-ES" sz="1800" dirty="0" err="1">
                <a:ea typeface="+mn-lt"/>
                <a:cs typeface="+mn-lt"/>
              </a:rPr>
              <a:t>have</a:t>
            </a:r>
            <a:r>
              <a:rPr lang="gl-ES" sz="1800" dirty="0">
                <a:ea typeface="+mn-lt"/>
                <a:cs typeface="+mn-lt"/>
              </a:rPr>
              <a:t> to be </a:t>
            </a:r>
            <a:r>
              <a:rPr lang="gl-ES" sz="1800" dirty="0" err="1">
                <a:ea typeface="+mn-lt"/>
                <a:cs typeface="+mn-lt"/>
              </a:rPr>
              <a:t>entered</a:t>
            </a:r>
            <a:r>
              <a:rPr lang="gl-ES" sz="1800" dirty="0">
                <a:ea typeface="+mn-lt"/>
                <a:cs typeface="+mn-lt"/>
              </a:rPr>
              <a:t>.</a:t>
            </a:r>
          </a:p>
        </p:txBody>
      </p:sp>
      <p:pic>
        <p:nvPicPr>
          <p:cNvPr id="6" name="Imaxe 4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17185CDC-61F5-9484-B1FA-369E1475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24" t="34568" r="139" b="18518"/>
          <a:stretch/>
        </p:blipFill>
        <p:spPr>
          <a:xfrm>
            <a:off x="4278031" y="580667"/>
            <a:ext cx="7608223" cy="4466891"/>
          </a:xfrm>
          <a:prstGeom prst="rect">
            <a:avLst/>
          </a:prstGeom>
        </p:spPr>
      </p:pic>
      <p:cxnSp>
        <p:nvCxnSpPr>
          <p:cNvPr id="8" name="Conector recto de frecha 7">
            <a:extLst>
              <a:ext uri="{FF2B5EF4-FFF2-40B4-BE49-F238E27FC236}">
                <a16:creationId xmlns:a16="http://schemas.microsoft.com/office/drawing/2014/main" id="{B4AD2501-0502-6295-943E-82EC722B23D9}"/>
              </a:ext>
            </a:extLst>
          </p:cNvPr>
          <p:cNvCxnSpPr>
            <a:cxnSpLocks/>
          </p:cNvCxnSpPr>
          <p:nvPr/>
        </p:nvCxnSpPr>
        <p:spPr>
          <a:xfrm flipV="1">
            <a:off x="3466832" y="2916261"/>
            <a:ext cx="1150511" cy="513005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40D62B17-E85D-30B4-836A-189ABFFA79C0}"/>
              </a:ext>
            </a:extLst>
          </p:cNvPr>
          <p:cNvSpPr txBox="1"/>
          <p:nvPr/>
        </p:nvSpPr>
        <p:spPr>
          <a:xfrm>
            <a:off x="4496872" y="5425225"/>
            <a:ext cx="70887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gl-ES" sz="2000" dirty="0" err="1">
                <a:ea typeface="+mn-lt"/>
                <a:cs typeface="+mn-lt"/>
              </a:rPr>
              <a:t>In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following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slides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we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will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show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several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practical</a:t>
            </a:r>
            <a:r>
              <a:rPr lang="gl-ES" sz="2000" dirty="0">
                <a:ea typeface="+mn-lt"/>
                <a:cs typeface="+mn-lt"/>
              </a:rPr>
              <a:t> cases as </a:t>
            </a:r>
            <a:r>
              <a:rPr lang="gl-ES" sz="2000" dirty="0" err="1">
                <a:ea typeface="+mn-lt"/>
                <a:cs typeface="+mn-lt"/>
              </a:rPr>
              <a:t>an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example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of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how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the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program</a:t>
            </a:r>
            <a:r>
              <a:rPr lang="gl-ES" sz="2000" dirty="0">
                <a:ea typeface="+mn-lt"/>
                <a:cs typeface="+mn-lt"/>
              </a:rPr>
              <a:t> </a:t>
            </a:r>
            <a:r>
              <a:rPr lang="gl-ES" sz="2000" dirty="0" err="1">
                <a:ea typeface="+mn-lt"/>
                <a:cs typeface="+mn-lt"/>
              </a:rPr>
              <a:t>works</a:t>
            </a:r>
            <a:r>
              <a:rPr lang="gl-ES" sz="20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34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gl-ES">
                <a:solidFill>
                  <a:srgbClr val="FFFFFF"/>
                </a:solidFill>
                <a:ea typeface="+mj-lt"/>
                <a:cs typeface="+mj-lt"/>
              </a:rPr>
              <a:t>Case 1: Easier case</a:t>
            </a:r>
            <a:endParaRPr lang="gl-E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posición de contido 2">
            <a:extLst>
              <a:ext uri="{FF2B5EF4-FFF2-40B4-BE49-F238E27FC236}">
                <a16:creationId xmlns:a16="http://schemas.microsoft.com/office/drawing/2014/main" id="{82072AD1-4B52-4B74-0BC2-6D62EB0D2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dirty="0" err="1">
                <a:ea typeface="+mn-lt"/>
                <a:cs typeface="+mn-lt"/>
              </a:rPr>
              <a:t>Suppose</a:t>
            </a:r>
            <a:r>
              <a:rPr lang="gl-ES" dirty="0">
                <a:ea typeface="+mn-lt"/>
                <a:cs typeface="+mn-lt"/>
              </a:rPr>
              <a:t> a </a:t>
            </a:r>
            <a:r>
              <a:rPr lang="gl-ES" dirty="0" err="1">
                <a:ea typeface="+mn-lt"/>
                <a:cs typeface="+mn-lt"/>
              </a:rPr>
              <a:t>surface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spill</a:t>
            </a:r>
            <a:r>
              <a:rPr lang="gl-ES" dirty="0">
                <a:ea typeface="+mn-lt"/>
                <a:cs typeface="+mn-lt"/>
              </a:rPr>
              <a:t> (z = 0 m) </a:t>
            </a:r>
            <a:r>
              <a:rPr lang="gl-ES" dirty="0" err="1">
                <a:ea typeface="+mn-lt"/>
                <a:cs typeface="+mn-lt"/>
              </a:rPr>
              <a:t>occurs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Ria de Arousa </a:t>
            </a:r>
            <a:r>
              <a:rPr lang="gl-ES" dirty="0" err="1">
                <a:ea typeface="+mn-lt"/>
                <a:cs typeface="+mn-lt"/>
              </a:rPr>
              <a:t>at</a:t>
            </a:r>
            <a:r>
              <a:rPr lang="gl-ES" dirty="0">
                <a:ea typeface="+mn-lt"/>
                <a:cs typeface="+mn-lt"/>
              </a:rPr>
              <a:t> (42.610928, -8.918676) </a:t>
            </a:r>
            <a:r>
              <a:rPr lang="gl-ES" dirty="0" err="1">
                <a:ea typeface="+mn-lt"/>
                <a:cs typeface="+mn-lt"/>
              </a:rPr>
              <a:t>on</a:t>
            </a:r>
            <a:r>
              <a:rPr lang="gl-ES" dirty="0">
                <a:ea typeface="+mn-lt"/>
                <a:cs typeface="+mn-lt"/>
              </a:rPr>
              <a:t> 11/11/2021 </a:t>
            </a:r>
            <a:r>
              <a:rPr lang="gl-ES" dirty="0" err="1">
                <a:ea typeface="+mn-lt"/>
                <a:cs typeface="+mn-lt"/>
              </a:rPr>
              <a:t>at</a:t>
            </a:r>
            <a:r>
              <a:rPr lang="gl-ES" dirty="0">
                <a:ea typeface="+mn-lt"/>
                <a:cs typeface="+mn-lt"/>
              </a:rPr>
              <a:t> 3:00.</a:t>
            </a:r>
          </a:p>
          <a:p>
            <a:r>
              <a:rPr lang="gl-ES" dirty="0">
                <a:ea typeface="+mn-lt"/>
                <a:cs typeface="+mn-lt"/>
              </a:rPr>
              <a:t>As </a:t>
            </a:r>
            <a:r>
              <a:rPr lang="gl-ES" dirty="0" err="1">
                <a:ea typeface="+mn-lt"/>
                <a:cs typeface="+mn-lt"/>
              </a:rPr>
              <a:t>an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example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let's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say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salinity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was</a:t>
            </a:r>
            <a:r>
              <a:rPr lang="gl-ES" dirty="0">
                <a:ea typeface="+mn-lt"/>
                <a:cs typeface="+mn-lt"/>
              </a:rPr>
              <a:t> 30 </a:t>
            </a:r>
            <a:r>
              <a:rPr lang="gl-ES" dirty="0" err="1">
                <a:ea typeface="+mn-lt"/>
                <a:cs typeface="+mn-lt"/>
              </a:rPr>
              <a:t>psu</a:t>
            </a:r>
            <a:r>
              <a:rPr lang="gl-ES" dirty="0">
                <a:ea typeface="+mn-lt"/>
                <a:cs typeface="+mn-lt"/>
              </a:rPr>
              <a:t>, </a:t>
            </a:r>
            <a:r>
              <a:rPr lang="gl-ES" dirty="0" err="1">
                <a:ea typeface="+mn-lt"/>
                <a:cs typeface="+mn-lt"/>
              </a:rPr>
              <a:t>at</a:t>
            </a:r>
            <a:r>
              <a:rPr lang="gl-ES" dirty="0">
                <a:ea typeface="+mn-lt"/>
                <a:cs typeface="+mn-lt"/>
              </a:rPr>
              <a:t> T = 13°C </a:t>
            </a:r>
            <a:r>
              <a:rPr lang="gl-ES" dirty="0" err="1">
                <a:ea typeface="+mn-lt"/>
                <a:cs typeface="+mn-lt"/>
              </a:rPr>
              <a:t>with</a:t>
            </a:r>
            <a:r>
              <a:rPr lang="gl-ES" dirty="0">
                <a:ea typeface="+mn-lt"/>
                <a:cs typeface="+mn-lt"/>
              </a:rPr>
              <a:t> 0 W/m2.</a:t>
            </a:r>
          </a:p>
          <a:p>
            <a:r>
              <a:rPr lang="gl-ES" dirty="0" err="1">
                <a:ea typeface="+mn-lt"/>
                <a:cs typeface="+mn-lt"/>
              </a:rPr>
              <a:t>It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always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recommended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that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user</a:t>
            </a:r>
            <a:r>
              <a:rPr lang="gl-ES" dirty="0">
                <a:ea typeface="+mn-lt"/>
                <a:cs typeface="+mn-lt"/>
              </a:rPr>
              <a:t> provide </a:t>
            </a:r>
            <a:r>
              <a:rPr lang="gl-ES" dirty="0" err="1">
                <a:ea typeface="+mn-lt"/>
                <a:cs typeface="+mn-lt"/>
              </a:rPr>
              <a:t>their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own</a:t>
            </a:r>
            <a:r>
              <a:rPr lang="gl-ES" dirty="0">
                <a:ea typeface="+mn-lt"/>
                <a:cs typeface="+mn-lt"/>
              </a:rPr>
              <a:t> data </a:t>
            </a:r>
            <a:r>
              <a:rPr lang="gl-ES" dirty="0" err="1">
                <a:ea typeface="+mn-lt"/>
                <a:cs typeface="+mn-lt"/>
              </a:rPr>
              <a:t>if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available</a:t>
            </a:r>
            <a:r>
              <a:rPr lang="gl-ES" dirty="0">
                <a:ea typeface="+mn-lt"/>
                <a:cs typeface="+mn-lt"/>
              </a:rPr>
              <a:t>. </a:t>
            </a:r>
            <a:r>
              <a:rPr lang="gl-ES" dirty="0" err="1">
                <a:ea typeface="+mn-lt"/>
                <a:cs typeface="+mn-lt"/>
              </a:rPr>
              <a:t>This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will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make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it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much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simpler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and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faster</a:t>
            </a:r>
            <a:r>
              <a:rPr lang="gl-ES" dirty="0">
                <a:ea typeface="+mn-lt"/>
                <a:cs typeface="+mn-lt"/>
              </a:rPr>
              <a:t> to </a:t>
            </a:r>
            <a:r>
              <a:rPr lang="gl-ES" dirty="0" err="1">
                <a:ea typeface="+mn-lt"/>
                <a:cs typeface="+mn-lt"/>
              </a:rPr>
              <a:t>run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the</a:t>
            </a:r>
            <a:r>
              <a:rPr lang="gl-ES" dirty="0">
                <a:ea typeface="+mn-lt"/>
                <a:cs typeface="+mn-lt"/>
              </a:rPr>
              <a:t> </a:t>
            </a:r>
            <a:r>
              <a:rPr lang="gl-ES" dirty="0" err="1">
                <a:ea typeface="+mn-lt"/>
                <a:cs typeface="+mn-lt"/>
              </a:rPr>
              <a:t>program</a:t>
            </a:r>
            <a:r>
              <a:rPr lang="gl-E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15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pic>
        <p:nvPicPr>
          <p:cNvPr id="6" name="Imaxe 6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885CFA17-85B6-2954-5CEC-9099292A8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9" t="34571" r="1282" b="17151"/>
          <a:stretch/>
        </p:blipFill>
        <p:spPr>
          <a:xfrm>
            <a:off x="4207933" y="1362993"/>
            <a:ext cx="7347537" cy="4132989"/>
          </a:xfrm>
          <a:prstGeom prst="rect">
            <a:avLst/>
          </a:prstGeom>
        </p:spPr>
      </p:pic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839808" y="4220514"/>
            <a:ext cx="22484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err="1">
                <a:cs typeface="Calibri" panose="020F0502020204030204"/>
              </a:rPr>
              <a:t>Run</a:t>
            </a:r>
            <a:r>
              <a:rPr lang="gl-ES" sz="2400" dirty="0">
                <a:cs typeface="Calibri" panose="020F0502020204030204"/>
              </a:rPr>
              <a:t> </a:t>
            </a:r>
            <a:r>
              <a:rPr lang="gl-ES" sz="2400" err="1">
                <a:cs typeface="Calibri" panose="020F0502020204030204"/>
              </a:rPr>
              <a:t>code</a:t>
            </a:r>
            <a:r>
              <a:rPr lang="gl-ES" sz="2400" dirty="0">
                <a:cs typeface="Calibri" panose="020F0502020204030204"/>
              </a:rPr>
              <a:t> </a:t>
            </a:r>
            <a:r>
              <a:rPr lang="gl-ES" sz="2400" err="1">
                <a:cs typeface="Calibri" panose="020F0502020204030204"/>
              </a:rPr>
              <a:t>and</a:t>
            </a:r>
            <a:r>
              <a:rPr lang="gl-ES" sz="2400" dirty="0">
                <a:cs typeface="Calibri" panose="020F0502020204030204"/>
              </a:rPr>
              <a:t> introduce </a:t>
            </a:r>
            <a:r>
              <a:rPr lang="gl-ES" sz="2400" err="1">
                <a:cs typeface="Calibri" panose="020F0502020204030204"/>
              </a:rPr>
              <a:t>the</a:t>
            </a:r>
            <a:r>
              <a:rPr lang="gl-ES" sz="2400" dirty="0">
                <a:cs typeface="Calibri" panose="020F0502020204030204"/>
              </a:rPr>
              <a:t> </a:t>
            </a:r>
            <a:endParaRPr lang="gl-ES">
              <a:cs typeface="Calibri" panose="020F0502020204030204"/>
            </a:endParaRPr>
          </a:p>
          <a:p>
            <a:r>
              <a:rPr lang="gl-ES" sz="2400" dirty="0">
                <a:cs typeface="Calibri" panose="020F0502020204030204"/>
              </a:rPr>
              <a:t>    </a:t>
            </a:r>
            <a:r>
              <a:rPr lang="gl-ES" sz="2400" dirty="0" err="1">
                <a:cs typeface="Calibri" panose="020F0502020204030204"/>
              </a:rPr>
              <a:t>study</a:t>
            </a:r>
            <a:r>
              <a:rPr lang="gl-ES" sz="2400" dirty="0">
                <a:cs typeface="Calibri" panose="020F0502020204030204"/>
              </a:rPr>
              <a:t> area.</a:t>
            </a:r>
            <a:endParaRPr lang="gl-E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522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5893" y="3662429"/>
            <a:ext cx="32572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>
                <a:cs typeface="Calibri" panose="020F0502020204030204"/>
              </a:rPr>
              <a:t>Introduce </a:t>
            </a:r>
            <a:r>
              <a:rPr lang="gl-ES" sz="2400" dirty="0" err="1">
                <a:cs typeface="Calibri" panose="020F0502020204030204"/>
              </a:rPr>
              <a:t>the</a:t>
            </a:r>
            <a:r>
              <a:rPr lang="gl-ES" sz="2400" dirty="0">
                <a:cs typeface="Calibri" panose="020F0502020204030204"/>
              </a:rPr>
              <a:t> latitude, </a:t>
            </a:r>
            <a:r>
              <a:rPr lang="gl-ES" sz="2400" dirty="0" err="1">
                <a:cs typeface="Calibri" panose="020F0502020204030204"/>
              </a:rPr>
              <a:t>longitude</a:t>
            </a:r>
            <a:r>
              <a:rPr lang="gl-ES" sz="2400" dirty="0">
                <a:cs typeface="Calibri" panose="020F0502020204030204"/>
              </a:rPr>
              <a:t> </a:t>
            </a:r>
            <a:r>
              <a:rPr lang="gl-ES" sz="2400" dirty="0" err="1">
                <a:cs typeface="Calibri" panose="020F0502020204030204"/>
              </a:rPr>
              <a:t>and</a:t>
            </a:r>
            <a:r>
              <a:rPr lang="gl-ES" sz="2400" dirty="0">
                <a:cs typeface="Calibri" panose="020F0502020204030204"/>
              </a:rPr>
              <a:t> </a:t>
            </a:r>
            <a:r>
              <a:rPr lang="gl-ES" sz="2400" dirty="0" err="1">
                <a:cs typeface="Calibri" panose="020F0502020204030204"/>
              </a:rPr>
              <a:t>the</a:t>
            </a:r>
            <a:r>
              <a:rPr lang="gl-ES" sz="2400" dirty="0">
                <a:cs typeface="Calibri" panose="020F0502020204030204"/>
              </a:rPr>
              <a:t> date.</a:t>
            </a:r>
          </a:p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Then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enter</a:t>
            </a:r>
            <a:r>
              <a:rPr lang="gl-ES" sz="2400" dirty="0">
                <a:ea typeface="+mn-lt"/>
                <a:cs typeface="+mn-lt"/>
              </a:rPr>
              <a:t> 'y' to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question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because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know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data.</a:t>
            </a:r>
          </a:p>
        </p:txBody>
      </p:sp>
      <p:pic>
        <p:nvPicPr>
          <p:cNvPr id="4" name="Imaxe 4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647EDD2D-FB10-CA82-B8C7-B82D0A5E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6" t="34483" r="-113" b="13793"/>
          <a:stretch/>
        </p:blipFill>
        <p:spPr>
          <a:xfrm>
            <a:off x="4402428" y="875898"/>
            <a:ext cx="7472622" cy="4839064"/>
          </a:xfrm>
          <a:prstGeom prst="rect">
            <a:avLst/>
          </a:prstGeom>
        </p:spPr>
      </p:pic>
      <p:cxnSp>
        <p:nvCxnSpPr>
          <p:cNvPr id="5" name="Conector recto de frecha 4">
            <a:extLst>
              <a:ext uri="{FF2B5EF4-FFF2-40B4-BE49-F238E27FC236}">
                <a16:creationId xmlns:a16="http://schemas.microsoft.com/office/drawing/2014/main" id="{F2E66D87-A0A9-DD3A-BFD4-46B71DA3A952}"/>
              </a:ext>
            </a:extLst>
          </p:cNvPr>
          <p:cNvCxnSpPr>
            <a:cxnSpLocks/>
          </p:cNvCxnSpPr>
          <p:nvPr/>
        </p:nvCxnSpPr>
        <p:spPr>
          <a:xfrm flipH="1">
            <a:off x="10080133" y="4727885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recha 7">
            <a:extLst>
              <a:ext uri="{FF2B5EF4-FFF2-40B4-BE49-F238E27FC236}">
                <a16:creationId xmlns:a16="http://schemas.microsoft.com/office/drawing/2014/main" id="{CFD08AE4-7A72-E15C-D340-42EC18B35BC2}"/>
              </a:ext>
            </a:extLst>
          </p:cNvPr>
          <p:cNvCxnSpPr>
            <a:cxnSpLocks/>
          </p:cNvCxnSpPr>
          <p:nvPr/>
        </p:nvCxnSpPr>
        <p:spPr>
          <a:xfrm flipH="1">
            <a:off x="10189603" y="4944679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recha 9">
            <a:extLst>
              <a:ext uri="{FF2B5EF4-FFF2-40B4-BE49-F238E27FC236}">
                <a16:creationId xmlns:a16="http://schemas.microsoft.com/office/drawing/2014/main" id="{52D31A85-7264-EB22-E524-34C6DD41FF6D}"/>
              </a:ext>
            </a:extLst>
          </p:cNvPr>
          <p:cNvCxnSpPr>
            <a:cxnSpLocks/>
          </p:cNvCxnSpPr>
          <p:nvPr/>
        </p:nvCxnSpPr>
        <p:spPr>
          <a:xfrm flipH="1">
            <a:off x="9880510" y="4506797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recha 11">
            <a:extLst>
              <a:ext uri="{FF2B5EF4-FFF2-40B4-BE49-F238E27FC236}">
                <a16:creationId xmlns:a16="http://schemas.microsoft.com/office/drawing/2014/main" id="{74A91274-7233-A721-6B12-A0FEF98DE7BA}"/>
              </a:ext>
            </a:extLst>
          </p:cNvPr>
          <p:cNvCxnSpPr>
            <a:cxnSpLocks/>
          </p:cNvCxnSpPr>
          <p:nvPr/>
        </p:nvCxnSpPr>
        <p:spPr>
          <a:xfrm flipH="1">
            <a:off x="10509429" y="5167913"/>
            <a:ext cx="1071093" cy="141672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recha 13">
            <a:extLst>
              <a:ext uri="{FF2B5EF4-FFF2-40B4-BE49-F238E27FC236}">
                <a16:creationId xmlns:a16="http://schemas.microsoft.com/office/drawing/2014/main" id="{1FC4F0F0-DD87-D130-5740-CBE53883FFC5}"/>
              </a:ext>
            </a:extLst>
          </p:cNvPr>
          <p:cNvCxnSpPr>
            <a:cxnSpLocks/>
          </p:cNvCxnSpPr>
          <p:nvPr/>
        </p:nvCxnSpPr>
        <p:spPr>
          <a:xfrm flipH="1">
            <a:off x="10112330" y="5328899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98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5893" y="3662429"/>
            <a:ext cx="325728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next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step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enter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values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of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variables as </a:t>
            </a:r>
            <a:r>
              <a:rPr lang="gl-ES" sz="2400" dirty="0" err="1">
                <a:ea typeface="+mn-lt"/>
                <a:cs typeface="+mn-lt"/>
              </a:rPr>
              <a:t>they</a:t>
            </a:r>
            <a:r>
              <a:rPr lang="gl-ES" sz="2400" dirty="0">
                <a:ea typeface="+mn-lt"/>
                <a:cs typeface="+mn-lt"/>
              </a:rPr>
              <a:t> are </a:t>
            </a:r>
            <a:r>
              <a:rPr lang="gl-ES" sz="2400" dirty="0" err="1">
                <a:ea typeface="+mn-lt"/>
                <a:cs typeface="+mn-lt"/>
              </a:rPr>
              <a:t>indicated</a:t>
            </a:r>
            <a:r>
              <a:rPr lang="gl-ES" sz="2400" dirty="0">
                <a:ea typeface="+mn-lt"/>
                <a:cs typeface="+mn-lt"/>
              </a:rPr>
              <a:t>.</a:t>
            </a:r>
            <a:endParaRPr lang="gl-ES" dirty="0">
              <a:ea typeface="+mn-lt"/>
              <a:cs typeface="+mn-lt"/>
            </a:endParaRPr>
          </a:p>
        </p:txBody>
      </p:sp>
      <p:pic>
        <p:nvPicPr>
          <p:cNvPr id="3" name="Imaxe 4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E80526C5-1625-BAD1-467F-7A3712544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1" t="34972" r="-212" b="13514"/>
          <a:stretch/>
        </p:blipFill>
        <p:spPr>
          <a:xfrm>
            <a:off x="4069724" y="800772"/>
            <a:ext cx="7837557" cy="5016265"/>
          </a:xfrm>
          <a:prstGeom prst="rect">
            <a:avLst/>
          </a:prstGeom>
        </p:spPr>
      </p:pic>
      <p:cxnSp>
        <p:nvCxnSpPr>
          <p:cNvPr id="9" name="Conector recto de frecha 8">
            <a:extLst>
              <a:ext uri="{FF2B5EF4-FFF2-40B4-BE49-F238E27FC236}">
                <a16:creationId xmlns:a16="http://schemas.microsoft.com/office/drawing/2014/main" id="{B2824B66-C8BE-57A2-9025-1386AEC55716}"/>
              </a:ext>
            </a:extLst>
          </p:cNvPr>
          <p:cNvCxnSpPr>
            <a:cxnSpLocks/>
          </p:cNvCxnSpPr>
          <p:nvPr/>
        </p:nvCxnSpPr>
        <p:spPr>
          <a:xfrm flipH="1">
            <a:off x="9693767" y="4910336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recha 9">
            <a:extLst>
              <a:ext uri="{FF2B5EF4-FFF2-40B4-BE49-F238E27FC236}">
                <a16:creationId xmlns:a16="http://schemas.microsoft.com/office/drawing/2014/main" id="{84935FB9-5FA6-A537-9823-254EDCE5EC3D}"/>
              </a:ext>
            </a:extLst>
          </p:cNvPr>
          <p:cNvCxnSpPr>
            <a:cxnSpLocks/>
          </p:cNvCxnSpPr>
          <p:nvPr/>
        </p:nvCxnSpPr>
        <p:spPr>
          <a:xfrm flipH="1">
            <a:off x="9833288" y="5049857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recha 10">
            <a:extLst>
              <a:ext uri="{FF2B5EF4-FFF2-40B4-BE49-F238E27FC236}">
                <a16:creationId xmlns:a16="http://schemas.microsoft.com/office/drawing/2014/main" id="{72CBF308-7EDC-E7C7-534F-B1F156114845}"/>
              </a:ext>
            </a:extLst>
          </p:cNvPr>
          <p:cNvCxnSpPr>
            <a:cxnSpLocks/>
          </p:cNvCxnSpPr>
          <p:nvPr/>
        </p:nvCxnSpPr>
        <p:spPr>
          <a:xfrm flipH="1">
            <a:off x="9972809" y="5189378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recha 11">
            <a:extLst>
              <a:ext uri="{FF2B5EF4-FFF2-40B4-BE49-F238E27FC236}">
                <a16:creationId xmlns:a16="http://schemas.microsoft.com/office/drawing/2014/main" id="{92349F10-2E7D-FBE9-132E-59FF7683AD23}"/>
              </a:ext>
            </a:extLst>
          </p:cNvPr>
          <p:cNvCxnSpPr>
            <a:cxnSpLocks/>
          </p:cNvCxnSpPr>
          <p:nvPr/>
        </p:nvCxnSpPr>
        <p:spPr>
          <a:xfrm flipH="1">
            <a:off x="10112330" y="5328899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4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635893" y="3662429"/>
            <a:ext cx="325728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Following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this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relevant</a:t>
            </a:r>
            <a:r>
              <a:rPr lang="gl-ES" sz="2400" dirty="0">
                <a:ea typeface="+mn-lt"/>
                <a:cs typeface="+mn-lt"/>
              </a:rPr>
              <a:t> data </a:t>
            </a:r>
            <a:r>
              <a:rPr lang="gl-ES" sz="2400" dirty="0" err="1">
                <a:ea typeface="+mn-lt"/>
                <a:cs typeface="+mn-lt"/>
              </a:rPr>
              <a:t>used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calculate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T90 </a:t>
            </a:r>
            <a:r>
              <a:rPr lang="gl-ES" sz="2400" dirty="0" err="1">
                <a:ea typeface="+mn-lt"/>
                <a:cs typeface="+mn-lt"/>
              </a:rPr>
              <a:t>value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and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value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obtained</a:t>
            </a:r>
            <a:r>
              <a:rPr lang="gl-ES" sz="2400" dirty="0">
                <a:ea typeface="+mn-lt"/>
                <a:cs typeface="+mn-lt"/>
              </a:rPr>
              <a:t> for T90 are </a:t>
            </a:r>
            <a:r>
              <a:rPr lang="gl-ES" sz="2400" dirty="0" err="1">
                <a:ea typeface="+mn-lt"/>
                <a:cs typeface="+mn-lt"/>
              </a:rPr>
              <a:t>shown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grouped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together</a:t>
            </a:r>
            <a:r>
              <a:rPr lang="gl-E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Imaxe 4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EC82F3FE-8DCF-459B-1B87-BA41B16D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6" t="34647" r="827" b="9606"/>
          <a:stretch/>
        </p:blipFill>
        <p:spPr>
          <a:xfrm>
            <a:off x="4477556" y="979665"/>
            <a:ext cx="7204251" cy="5170477"/>
          </a:xfrm>
          <a:prstGeom prst="rect">
            <a:avLst/>
          </a:prstGeom>
        </p:spPr>
      </p:pic>
      <p:cxnSp>
        <p:nvCxnSpPr>
          <p:cNvPr id="6" name="Conector recto de frecha 5">
            <a:extLst>
              <a:ext uri="{FF2B5EF4-FFF2-40B4-BE49-F238E27FC236}">
                <a16:creationId xmlns:a16="http://schemas.microsoft.com/office/drawing/2014/main" id="{0A2FBCDB-FD93-6BFA-EEA5-7E4E55793C00}"/>
              </a:ext>
            </a:extLst>
          </p:cNvPr>
          <p:cNvCxnSpPr>
            <a:cxnSpLocks/>
          </p:cNvCxnSpPr>
          <p:nvPr/>
        </p:nvCxnSpPr>
        <p:spPr>
          <a:xfrm flipH="1">
            <a:off x="6999936" y="4191266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recha 12">
            <a:extLst>
              <a:ext uri="{FF2B5EF4-FFF2-40B4-BE49-F238E27FC236}">
                <a16:creationId xmlns:a16="http://schemas.microsoft.com/office/drawing/2014/main" id="{581DFB35-2FA7-BB7F-EB31-0CDB9566A4F1}"/>
              </a:ext>
            </a:extLst>
          </p:cNvPr>
          <p:cNvCxnSpPr>
            <a:cxnSpLocks/>
          </p:cNvCxnSpPr>
          <p:nvPr/>
        </p:nvCxnSpPr>
        <p:spPr>
          <a:xfrm flipH="1">
            <a:off x="7869260" y="5650871"/>
            <a:ext cx="1350135" cy="18460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4E388-D36D-B0C3-19D5-3BF3918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1:</a:t>
            </a:r>
            <a:br>
              <a:rPr lang="en-US" dirty="0"/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case</a:t>
            </a:r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B2A7B652-34B5-D235-2F4D-1EC9930CEB47}"/>
              </a:ext>
            </a:extLst>
          </p:cNvPr>
          <p:cNvSpPr txBox="1"/>
          <p:nvPr/>
        </p:nvSpPr>
        <p:spPr>
          <a:xfrm>
            <a:off x="528569" y="3426317"/>
            <a:ext cx="325728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Right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after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that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files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needed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create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maps</a:t>
            </a:r>
            <a:r>
              <a:rPr lang="gl-ES" sz="2400" dirty="0">
                <a:ea typeface="+mn-lt"/>
                <a:cs typeface="+mn-lt"/>
              </a:rPr>
              <a:t> are </a:t>
            </a:r>
            <a:r>
              <a:rPr lang="gl-ES" sz="2400" dirty="0" err="1">
                <a:ea typeface="+mn-lt"/>
                <a:cs typeface="+mn-lt"/>
              </a:rPr>
              <a:t>automatically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downloaded</a:t>
            </a:r>
            <a:r>
              <a:rPr lang="gl-ES" sz="2400" dirty="0">
                <a:ea typeface="+mn-lt"/>
                <a:cs typeface="+mn-lt"/>
              </a:rPr>
              <a:t>.</a:t>
            </a:r>
          </a:p>
        </p:txBody>
      </p:sp>
      <p:pic>
        <p:nvPicPr>
          <p:cNvPr id="3" name="Imaxe 4" descr="Unha imaxe na que se mostra texto, monitor, captura de pantalla, negro&#10;&#10;Descrición xerada automaticamente">
            <a:extLst>
              <a:ext uri="{FF2B5EF4-FFF2-40B4-BE49-F238E27FC236}">
                <a16:creationId xmlns:a16="http://schemas.microsoft.com/office/drawing/2014/main" id="{301BF6BE-AC11-0499-33D0-6A6D46A7E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9" t="34360" r="328" b="10916"/>
          <a:stretch/>
        </p:blipFill>
        <p:spPr>
          <a:xfrm>
            <a:off x="4434626" y="170442"/>
            <a:ext cx="7494065" cy="5201015"/>
          </a:xfrm>
          <a:prstGeom prst="rect">
            <a:avLst/>
          </a:prstGeom>
        </p:spPr>
      </p:pic>
      <p:sp>
        <p:nvSpPr>
          <p:cNvPr id="5" name="Caixa de texto 4">
            <a:extLst>
              <a:ext uri="{FF2B5EF4-FFF2-40B4-BE49-F238E27FC236}">
                <a16:creationId xmlns:a16="http://schemas.microsoft.com/office/drawing/2014/main" id="{44145CBC-7B72-5FA7-4E74-528F3961D1B6}"/>
              </a:ext>
            </a:extLst>
          </p:cNvPr>
          <p:cNvSpPr txBox="1"/>
          <p:nvPr/>
        </p:nvSpPr>
        <p:spPr>
          <a:xfrm>
            <a:off x="531253" y="5449373"/>
            <a:ext cx="113924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gl-ES" sz="2400" dirty="0" err="1">
                <a:ea typeface="+mn-lt"/>
                <a:cs typeface="+mn-lt"/>
              </a:rPr>
              <a:t>In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addition</a:t>
            </a:r>
            <a:r>
              <a:rPr lang="gl-ES" sz="2400" dirty="0">
                <a:ea typeface="+mn-lt"/>
                <a:cs typeface="+mn-lt"/>
              </a:rPr>
              <a:t>,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user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asked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enter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variable to be </a:t>
            </a:r>
            <a:r>
              <a:rPr lang="gl-ES" sz="2400" dirty="0" err="1">
                <a:ea typeface="+mn-lt"/>
                <a:cs typeface="+mn-lt"/>
              </a:rPr>
              <a:t>represented</a:t>
            </a:r>
            <a:r>
              <a:rPr lang="gl-ES" sz="2400" dirty="0">
                <a:ea typeface="+mn-lt"/>
                <a:cs typeface="+mn-lt"/>
              </a:rPr>
              <a:t> for </a:t>
            </a:r>
            <a:r>
              <a:rPr lang="gl-ES" sz="2400" dirty="0" err="1">
                <a:ea typeface="+mn-lt"/>
                <a:cs typeface="+mn-lt"/>
              </a:rPr>
              <a:t>analysis</a:t>
            </a:r>
            <a:r>
              <a:rPr lang="gl-ES" sz="2400" dirty="0">
                <a:ea typeface="+mn-lt"/>
                <a:cs typeface="+mn-lt"/>
              </a:rPr>
              <a:t>. </a:t>
            </a:r>
            <a:r>
              <a:rPr lang="gl-ES" sz="2400" dirty="0" err="1">
                <a:ea typeface="+mn-lt"/>
                <a:cs typeface="+mn-lt"/>
              </a:rPr>
              <a:t>We</a:t>
            </a:r>
            <a:r>
              <a:rPr lang="gl-ES" sz="2400" dirty="0">
                <a:ea typeface="+mn-lt"/>
                <a:cs typeface="+mn-lt"/>
              </a:rPr>
              <a:t> are </a:t>
            </a:r>
            <a:r>
              <a:rPr lang="gl-ES" sz="2400" dirty="0" err="1">
                <a:ea typeface="+mn-lt"/>
                <a:cs typeface="+mn-lt"/>
              </a:rPr>
              <a:t>interested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in</a:t>
            </a:r>
            <a:r>
              <a:rPr lang="gl-ES" sz="2400" dirty="0">
                <a:ea typeface="+mn-lt"/>
                <a:cs typeface="+mn-lt"/>
              </a:rPr>
              <a:t> '</a:t>
            </a:r>
            <a:r>
              <a:rPr lang="gl-ES" sz="2400" dirty="0" err="1">
                <a:ea typeface="+mn-lt"/>
                <a:cs typeface="+mn-lt"/>
              </a:rPr>
              <a:t>forward_lcs</a:t>
            </a:r>
            <a:r>
              <a:rPr lang="gl-ES" sz="2400" dirty="0">
                <a:ea typeface="+mn-lt"/>
                <a:cs typeface="+mn-lt"/>
              </a:rPr>
              <a:t>' </a:t>
            </a:r>
            <a:r>
              <a:rPr lang="gl-ES" sz="2400" dirty="0" err="1">
                <a:ea typeface="+mn-lt"/>
                <a:cs typeface="+mn-lt"/>
              </a:rPr>
              <a:t>because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is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one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that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corresponds</a:t>
            </a:r>
            <a:r>
              <a:rPr lang="gl-ES" sz="2400" dirty="0">
                <a:ea typeface="+mn-lt"/>
                <a:cs typeface="+mn-lt"/>
              </a:rPr>
              <a:t> to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repellent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barriers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and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will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prevent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advance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of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the</a:t>
            </a:r>
            <a:r>
              <a:rPr lang="gl-ES" sz="2400" dirty="0">
                <a:ea typeface="+mn-lt"/>
                <a:cs typeface="+mn-lt"/>
              </a:rPr>
              <a:t> </a:t>
            </a:r>
            <a:r>
              <a:rPr lang="gl-ES" sz="2400" dirty="0" err="1">
                <a:ea typeface="+mn-lt"/>
                <a:cs typeface="+mn-lt"/>
              </a:rPr>
              <a:t>spill</a:t>
            </a:r>
            <a:r>
              <a:rPr lang="gl-ES" sz="2400" dirty="0">
                <a:ea typeface="+mn-lt"/>
                <a:cs typeface="+mn-lt"/>
              </a:rPr>
              <a:t>.</a:t>
            </a:r>
            <a:endParaRPr lang="gl-ES" dirty="0">
              <a:cs typeface="Calibri"/>
            </a:endParaRPr>
          </a:p>
          <a:p>
            <a:pPr algn="l"/>
            <a:endParaRPr lang="gl-ES" dirty="0">
              <a:cs typeface="Calibri"/>
            </a:endParaRPr>
          </a:p>
        </p:txBody>
      </p:sp>
      <p:cxnSp>
        <p:nvCxnSpPr>
          <p:cNvPr id="9" name="Conector recto de frecha 8">
            <a:extLst>
              <a:ext uri="{FF2B5EF4-FFF2-40B4-BE49-F238E27FC236}">
                <a16:creationId xmlns:a16="http://schemas.microsoft.com/office/drawing/2014/main" id="{3FCFA9DB-AC01-46D2-9043-2466AF2855A9}"/>
              </a:ext>
            </a:extLst>
          </p:cNvPr>
          <p:cNvCxnSpPr>
            <a:cxnSpLocks/>
          </p:cNvCxnSpPr>
          <p:nvPr/>
        </p:nvCxnSpPr>
        <p:spPr>
          <a:xfrm>
            <a:off x="9047677" y="4041013"/>
            <a:ext cx="1290033" cy="506571"/>
          </a:xfrm>
          <a:prstGeom prst="straightConnector1">
            <a:avLst/>
          </a:prstGeom>
          <a:ln w="28575">
            <a:solidFill>
              <a:schemeClr val="accent4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55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Pantalla panorámica</PresentationFormat>
  <Paragraphs>0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das diapositivas</vt:lpstr>
      </vt:variant>
      <vt:variant>
        <vt:i4>18</vt:i4>
      </vt:variant>
    </vt:vector>
  </HeadingPairs>
  <TitlesOfParts>
    <vt:vector size="20" baseType="lpstr">
      <vt:lpstr>Tema de Office</vt:lpstr>
      <vt:lpstr>Retrospección</vt:lpstr>
      <vt:lpstr>MyCOAST PROYECT: T90 Program: User Guide </vt:lpstr>
      <vt:lpstr>Previous Steps</vt:lpstr>
      <vt:lpstr>Previous Steps</vt:lpstr>
      <vt:lpstr>Case 1: Easier case</vt:lpstr>
      <vt:lpstr>Case 1: Easier case</vt:lpstr>
      <vt:lpstr>Case 1: Easier case</vt:lpstr>
      <vt:lpstr>Case 1: Easier case</vt:lpstr>
      <vt:lpstr>Case 1: Easier case</vt:lpstr>
      <vt:lpstr>Case 1: Easier case</vt:lpstr>
      <vt:lpstr>Case 1: Easier case</vt:lpstr>
      <vt:lpstr>Case 1: Easier case. Results</vt:lpstr>
      <vt:lpstr>Case 1: Easier case. Results</vt:lpstr>
      <vt:lpstr>Case 2: Consulting case</vt:lpstr>
      <vt:lpstr>Case 2:  Consulting case</vt:lpstr>
      <vt:lpstr>Case 2:  Consulting case</vt:lpstr>
      <vt:lpstr>Case 2:  Consulting case</vt:lpstr>
      <vt:lpstr>Case 2:  Consulting case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767</cp:revision>
  <dcterms:created xsi:type="dcterms:W3CDTF">2023-06-06T10:43:01Z</dcterms:created>
  <dcterms:modified xsi:type="dcterms:W3CDTF">2023-06-06T19:00:22Z</dcterms:modified>
</cp:coreProperties>
</file>